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8" r:id="rId2"/>
    <p:sldId id="259" r:id="rId3"/>
    <p:sldId id="303" r:id="rId4"/>
    <p:sldId id="264" r:id="rId5"/>
    <p:sldId id="297" r:id="rId6"/>
    <p:sldId id="298" r:id="rId7"/>
    <p:sldId id="300" r:id="rId8"/>
    <p:sldId id="301" r:id="rId9"/>
    <p:sldId id="302" r:id="rId10"/>
    <p:sldId id="270" r:id="rId11"/>
    <p:sldId id="257" r:id="rId12"/>
    <p:sldId id="265" r:id="rId13"/>
    <p:sldId id="260" r:id="rId14"/>
    <p:sldId id="305" r:id="rId15"/>
    <p:sldId id="279" r:id="rId16"/>
    <p:sldId id="280" r:id="rId17"/>
    <p:sldId id="276" r:id="rId18"/>
    <p:sldId id="266" r:id="rId19"/>
    <p:sldId id="284" r:id="rId20"/>
    <p:sldId id="281" r:id="rId21"/>
    <p:sldId id="285" r:id="rId22"/>
    <p:sldId id="283" r:id="rId23"/>
    <p:sldId id="295" r:id="rId24"/>
    <p:sldId id="296" r:id="rId25"/>
    <p:sldId id="278" r:id="rId26"/>
    <p:sldId id="274" r:id="rId27"/>
    <p:sldId id="25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pos="504" userDrawn="1">
          <p15:clr>
            <a:srgbClr val="A4A3A4"/>
          </p15:clr>
        </p15:guide>
        <p15:guide id="4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60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48"/>
    <p:restoredTop sz="94643"/>
  </p:normalViewPr>
  <p:slideViewPr>
    <p:cSldViewPr snapToGrid="0" snapToObjects="1" showGuides="1">
      <p:cViewPr varScale="1">
        <p:scale>
          <a:sx n="109" d="100"/>
          <a:sy n="109" d="100"/>
        </p:scale>
        <p:origin x="216" y="664"/>
      </p:cViewPr>
      <p:guideLst>
        <p:guide pos="3840"/>
        <p:guide pos="504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23DDD5-A366-6149-B9B8-F96D3765DF87}" type="datetimeFigureOut">
              <a:rPr lang="en-US" smtClean="0"/>
              <a:t>1/16/23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B4299C-3356-9542-8611-48E85D972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435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93622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667535-46A1-A542-BE37-69B8C102223E}" type="datetimeFigureOut">
              <a:rPr lang="en-US" smtClean="0"/>
              <a:t>1/16/23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57173E-B4F6-954D-9E23-79C3B31072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62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667535-46A1-A542-BE37-69B8C102223E}" type="datetimeFigureOut">
              <a:rPr lang="en-US" smtClean="0"/>
              <a:t>1/16/23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57173E-B4F6-954D-9E23-79C3B31072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137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667535-46A1-A542-BE37-69B8C102223E}" type="datetimeFigureOut">
              <a:rPr lang="en-US" smtClean="0"/>
              <a:t>1/16/23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57173E-B4F6-954D-9E23-79C3B31072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520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667535-46A1-A542-BE37-69B8C102223E}" type="datetimeFigureOut">
              <a:rPr lang="en-US" smtClean="0"/>
              <a:t>1/16/23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57173E-B4F6-954D-9E23-79C3B31072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98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667535-46A1-A542-BE37-69B8C102223E}" type="datetimeFigureOut">
              <a:rPr lang="en-US" smtClean="0"/>
              <a:t>1/16/23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57173E-B4F6-954D-9E23-79C3B31072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251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667535-46A1-A542-BE37-69B8C102223E}" type="datetimeFigureOut">
              <a:rPr lang="en-US" smtClean="0"/>
              <a:t>1/16/23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57173E-B4F6-954D-9E23-79C3B31072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72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667535-46A1-A542-BE37-69B8C102223E}" type="datetimeFigureOut">
              <a:rPr lang="en-US" smtClean="0"/>
              <a:t>1/16/23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57173E-B4F6-954D-9E23-79C3B31072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610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667535-46A1-A542-BE37-69B8C102223E}" type="datetimeFigureOut">
              <a:rPr lang="en-US" smtClean="0"/>
              <a:t>1/16/23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57173E-B4F6-954D-9E23-79C3B31072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257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667535-46A1-A542-BE37-69B8C102223E}" type="datetimeFigureOut">
              <a:rPr lang="en-US" smtClean="0"/>
              <a:t>1/16/23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57173E-B4F6-954D-9E23-79C3B31072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485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667535-46A1-A542-BE37-69B8C102223E}" type="datetimeFigureOut">
              <a:rPr lang="en-US" smtClean="0"/>
              <a:t>1/16/23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57173E-B4F6-954D-9E23-79C3B31072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329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32739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3"/>
        </a:buClr>
        <a:buFont typeface="Wingdings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64135" y="2235200"/>
            <a:ext cx="6096000" cy="2387600"/>
          </a:xfrm>
        </p:spPr>
        <p:txBody>
          <a:bodyPr anchor="ctr">
            <a:normAutofit/>
          </a:bodyPr>
          <a:lstStyle/>
          <a:p>
            <a:pPr algn="l"/>
            <a:r>
              <a:rPr lang="en-US" sz="4000" dirty="0">
                <a:solidFill>
                  <a:schemeClr val="accent4"/>
                </a:solidFill>
              </a:rPr>
              <a:t>High-precision, </a:t>
            </a:r>
            <a:br>
              <a:rPr lang="en-US" sz="4000" dirty="0">
                <a:solidFill>
                  <a:schemeClr val="accent4"/>
                </a:solidFill>
              </a:rPr>
            </a:br>
            <a:r>
              <a:rPr lang="en-US" sz="4000" dirty="0">
                <a:solidFill>
                  <a:schemeClr val="accent4"/>
                </a:solidFill>
              </a:rPr>
              <a:t>custom molded rubber </a:t>
            </a:r>
            <a:br>
              <a:rPr lang="en-US" sz="4000" dirty="0">
                <a:solidFill>
                  <a:schemeClr val="accent4"/>
                </a:solidFill>
              </a:rPr>
            </a:br>
            <a:r>
              <a:rPr lang="en-US" sz="4000" dirty="0">
                <a:solidFill>
                  <a:schemeClr val="accent4"/>
                </a:solidFill>
              </a:rPr>
              <a:t>and plastic parts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674" y="2518229"/>
            <a:ext cx="3818709" cy="1515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1770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096000" cy="68770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5257" y="0"/>
            <a:ext cx="10515600" cy="3133447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4"/>
                </a:solidFill>
              </a:rPr>
              <a:t>Our parts have been </a:t>
            </a:r>
            <a:br>
              <a:rPr lang="en-US" sz="4000" dirty="0">
                <a:solidFill>
                  <a:schemeClr val="accent4"/>
                </a:solidFill>
              </a:rPr>
            </a:br>
            <a:r>
              <a:rPr lang="en-US" sz="4000" dirty="0">
                <a:solidFill>
                  <a:schemeClr val="accent4"/>
                </a:solidFill>
              </a:rPr>
              <a:t>shipped to 50 countries — </a:t>
            </a:r>
            <a:br>
              <a:rPr lang="en-US" sz="4000" dirty="0">
                <a:solidFill>
                  <a:schemeClr val="accent4"/>
                </a:solidFill>
              </a:rPr>
            </a:br>
            <a:r>
              <a:rPr lang="en-US" sz="4000" dirty="0">
                <a:solidFill>
                  <a:schemeClr val="accent4"/>
                </a:solidFill>
              </a:rPr>
              <a:t>and outer space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C1C01054-83B5-6249-9831-C00AF9EC7F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5257" y="2777786"/>
            <a:ext cx="5144231" cy="4351338"/>
          </a:xfrm>
        </p:spPr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An advantage of making small parts means we are not limited by shipping and logistics. The majority of our parts are sent by air. </a:t>
            </a:r>
          </a:p>
        </p:txBody>
      </p:sp>
    </p:spTree>
    <p:extLst>
      <p:ext uri="{BB962C8B-B14F-4D97-AF65-F5344CB8AC3E}">
        <p14:creationId xmlns:p14="http://schemas.microsoft.com/office/powerpoint/2010/main" val="11192712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7518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424" y="2262696"/>
            <a:ext cx="4280064" cy="3571149"/>
          </a:xfrm>
        </p:spPr>
        <p:txBody>
          <a:bodyPr anchor="t">
            <a:normAutofit/>
          </a:bodyPr>
          <a:lstStyle/>
          <a:p>
            <a:r>
              <a:rPr lang="en-US" sz="4000" dirty="0">
                <a:solidFill>
                  <a:schemeClr val="bg1">
                    <a:lumMod val="65000"/>
                  </a:schemeClr>
                </a:solidFill>
              </a:rPr>
              <a:t>Serving wherever there is a need for high-quality, precision parts</a:t>
            </a:r>
          </a:p>
        </p:txBody>
      </p:sp>
    </p:spTree>
    <p:extLst>
      <p:ext uri="{BB962C8B-B14F-4D97-AF65-F5344CB8AC3E}">
        <p14:creationId xmlns:p14="http://schemas.microsoft.com/office/powerpoint/2010/main" val="9036875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7553" y="2229969"/>
            <a:ext cx="2334013" cy="232185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5992" y="2228255"/>
            <a:ext cx="2337461" cy="23252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9423" y="2227116"/>
            <a:ext cx="2327563" cy="2327564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2516578" y="2743682"/>
            <a:ext cx="2327563" cy="13581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bg1"/>
                </a:solidFill>
                <a:latin typeface="+mn-lt"/>
              </a:rPr>
              <a:t>Aerospace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9852560" y="2743682"/>
            <a:ext cx="2074223" cy="13581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bg1"/>
                </a:solidFill>
                <a:latin typeface="+mn-lt"/>
              </a:rPr>
              <a:t>Oil &amp; Gas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8706" y="2227116"/>
            <a:ext cx="2339750" cy="2327564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918362" y="2743682"/>
            <a:ext cx="2341419" cy="13581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bg1"/>
                </a:solidFill>
                <a:latin typeface="+mn-lt"/>
              </a:rPr>
              <a:t>Electronics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113764" y="2227118"/>
            <a:ext cx="2332071" cy="2332206"/>
            <a:chOff x="113764" y="2227118"/>
            <a:chExt cx="2332071" cy="2332206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764" y="2233359"/>
              <a:ext cx="2332071" cy="2325965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118272" y="2227118"/>
              <a:ext cx="2327563" cy="2327563"/>
            </a:xfrm>
            <a:prstGeom prst="rect">
              <a:avLst/>
            </a:prstGeom>
            <a:solidFill>
              <a:schemeClr val="tx2">
                <a:alpha val="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itle 1"/>
          <p:cNvSpPr txBox="1">
            <a:spLocks/>
          </p:cNvSpPr>
          <p:nvPr/>
        </p:nvSpPr>
        <p:spPr>
          <a:xfrm>
            <a:off x="271445" y="2743682"/>
            <a:ext cx="2074223" cy="13581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bg1"/>
                </a:solidFill>
                <a:latin typeface="+mn-lt"/>
              </a:rPr>
              <a:t>Medical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7312700" y="2743682"/>
            <a:ext cx="2341419" cy="13581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bg1"/>
                </a:solidFill>
                <a:latin typeface="+mn-lt"/>
              </a:rPr>
              <a:t>Industrial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E36A13-9635-2C47-9D94-76DB7299ACAC}"/>
              </a:ext>
            </a:extLst>
          </p:cNvPr>
          <p:cNvSpPr txBox="1"/>
          <p:nvPr/>
        </p:nvSpPr>
        <p:spPr>
          <a:xfrm>
            <a:off x="372384" y="5065004"/>
            <a:ext cx="18148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>
                <a:solidFill>
                  <a:schemeClr val="accent3"/>
                </a:solidFill>
              </a:rPr>
              <a:t>30% of our business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0F5A2D-16DE-2341-B447-21533455F119}"/>
              </a:ext>
            </a:extLst>
          </p:cNvPr>
          <p:cNvSpPr txBox="1"/>
          <p:nvPr/>
        </p:nvSpPr>
        <p:spPr>
          <a:xfrm>
            <a:off x="2772944" y="5065004"/>
            <a:ext cx="18148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>
                <a:solidFill>
                  <a:schemeClr val="accent3"/>
                </a:solidFill>
              </a:rPr>
              <a:t>18% of our business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56AB047-7D2F-D84F-BBEC-B2E57F893105}"/>
              </a:ext>
            </a:extLst>
          </p:cNvPr>
          <p:cNvSpPr txBox="1"/>
          <p:nvPr/>
        </p:nvSpPr>
        <p:spPr>
          <a:xfrm>
            <a:off x="5627947" y="5065004"/>
            <a:ext cx="57332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>
                <a:solidFill>
                  <a:schemeClr val="accent3"/>
                </a:solidFill>
              </a:rPr>
              <a:t>These three industries make up a wide range of the rest of our business</a:t>
            </a:r>
          </a:p>
        </p:txBody>
      </p:sp>
    </p:spTree>
    <p:extLst>
      <p:ext uri="{BB962C8B-B14F-4D97-AF65-F5344CB8AC3E}">
        <p14:creationId xmlns:p14="http://schemas.microsoft.com/office/powerpoint/2010/main" val="6878741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8594"/>
            <a:ext cx="12191999" cy="6875187"/>
          </a:xfr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700084" y="2435597"/>
            <a:ext cx="2868306" cy="13581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>
                    <a:lumMod val="65000"/>
                  </a:schemeClr>
                </a:solidFill>
              </a:rPr>
              <a:t>Capabilities</a:t>
            </a:r>
            <a:endParaRPr lang="en-US" sz="4000" dirty="0">
              <a:solidFill>
                <a:schemeClr val="accent4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200478"/>
            <a:ext cx="478971" cy="47897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1258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85728"/>
            <a:ext cx="12192000" cy="3429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358" y="393418"/>
            <a:ext cx="3817917" cy="1362340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3BBEC18-9FC9-C349-A4AF-EBF786757951}"/>
              </a:ext>
            </a:extLst>
          </p:cNvPr>
          <p:cNvSpPr txBox="1">
            <a:spLocks/>
          </p:cNvSpPr>
          <p:nvPr/>
        </p:nvSpPr>
        <p:spPr>
          <a:xfrm>
            <a:off x="156358" y="3513139"/>
            <a:ext cx="11536878" cy="3429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Wingdings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accent6"/>
                </a:solidFill>
              </a:rPr>
              <a:t>Our quoting and engineer team will take your design and help decide what they think is the best process requirement based on:</a:t>
            </a:r>
          </a:p>
          <a:p>
            <a:pPr algn="l"/>
            <a:endParaRPr lang="en-US" dirty="0">
              <a:solidFill>
                <a:schemeClr val="accent6"/>
              </a:solidFill>
            </a:endParaRPr>
          </a:p>
          <a:p>
            <a:pPr algn="l"/>
            <a:endParaRPr lang="en-US" dirty="0">
              <a:solidFill>
                <a:schemeClr val="accent6"/>
              </a:solidFill>
            </a:endParaRPr>
          </a:p>
          <a:p>
            <a:pPr algn="l"/>
            <a:endParaRPr lang="en-US" sz="3200" dirty="0">
              <a:solidFill>
                <a:schemeClr val="accent6"/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B52E04FC-C630-E14E-B128-8C4753676F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0083" y="1532348"/>
            <a:ext cx="4190571" cy="1358153"/>
          </a:xfrm>
        </p:spPr>
        <p:txBody>
          <a:bodyPr>
            <a:noAutofit/>
          </a:bodyPr>
          <a:lstStyle/>
          <a:p>
            <a:pPr algn="l"/>
            <a:r>
              <a:rPr lang="en-US" sz="4000" dirty="0">
                <a:solidFill>
                  <a:schemeClr val="accent4"/>
                </a:solidFill>
              </a:rPr>
              <a:t>The Process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81B97E8-E9E1-8E4B-9CD0-3DB7E23F594D}"/>
              </a:ext>
            </a:extLst>
          </p:cNvPr>
          <p:cNvSpPr/>
          <p:nvPr/>
        </p:nvSpPr>
        <p:spPr>
          <a:xfrm>
            <a:off x="0" y="2297229"/>
            <a:ext cx="478971" cy="4789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857C8C-5B8E-7A47-833F-734258387DD0}"/>
              </a:ext>
            </a:extLst>
          </p:cNvPr>
          <p:cNvSpPr txBox="1"/>
          <p:nvPr/>
        </p:nvSpPr>
        <p:spPr>
          <a:xfrm>
            <a:off x="205838" y="4996806"/>
            <a:ext cx="3768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3"/>
                </a:solidFill>
              </a:rPr>
              <a:t>the configuration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AA7842D-D7DF-584F-A693-CEEA69C90698}"/>
              </a:ext>
            </a:extLst>
          </p:cNvPr>
          <p:cNvSpPr txBox="1"/>
          <p:nvPr/>
        </p:nvSpPr>
        <p:spPr>
          <a:xfrm>
            <a:off x="3974275" y="4996806"/>
            <a:ext cx="3768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3"/>
                </a:solidFill>
              </a:rPr>
              <a:t>what material you need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68E7BA2-B99E-164A-904E-5E04B6692683}"/>
              </a:ext>
            </a:extLst>
          </p:cNvPr>
          <p:cNvSpPr txBox="1"/>
          <p:nvPr/>
        </p:nvSpPr>
        <p:spPr>
          <a:xfrm>
            <a:off x="8029698" y="4996805"/>
            <a:ext cx="3768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3"/>
                </a:solidFill>
              </a:rPr>
              <a:t>where you are going to use your product</a:t>
            </a:r>
          </a:p>
        </p:txBody>
      </p:sp>
    </p:spTree>
    <p:extLst>
      <p:ext uri="{BB962C8B-B14F-4D97-AF65-F5344CB8AC3E}">
        <p14:creationId xmlns:p14="http://schemas.microsoft.com/office/powerpoint/2010/main" val="41163304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85728"/>
            <a:ext cx="12192000" cy="3429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800099" y="5531776"/>
            <a:ext cx="2157413" cy="72651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Wingdings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4"/>
                </a:solidFill>
              </a:rPr>
              <a:t>Compression molding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485" y="315521"/>
            <a:ext cx="3817917" cy="1362340"/>
          </a:xfrm>
          <a:prstGeom prst="rect">
            <a:avLst/>
          </a:prstGeom>
        </p:spPr>
      </p:pic>
      <p:sp>
        <p:nvSpPr>
          <p:cNvPr id="22" name="Subtitle 2"/>
          <p:cNvSpPr txBox="1">
            <a:spLocks/>
          </p:cNvSpPr>
          <p:nvPr/>
        </p:nvSpPr>
        <p:spPr>
          <a:xfrm>
            <a:off x="3530588" y="5531776"/>
            <a:ext cx="2157413" cy="72651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Wingdings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4"/>
                </a:solidFill>
              </a:rPr>
              <a:t>Transfer  molding</a:t>
            </a:r>
          </a:p>
        </p:txBody>
      </p:sp>
      <p:sp>
        <p:nvSpPr>
          <p:cNvPr id="25" name="Subtitle 2"/>
          <p:cNvSpPr txBox="1">
            <a:spLocks/>
          </p:cNvSpPr>
          <p:nvPr/>
        </p:nvSpPr>
        <p:spPr>
          <a:xfrm>
            <a:off x="6261077" y="5531777"/>
            <a:ext cx="2157413" cy="72651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Wingdings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4"/>
                </a:solidFill>
              </a:rPr>
              <a:t>Injection molding</a:t>
            </a:r>
          </a:p>
        </p:txBody>
      </p:sp>
      <p:sp>
        <p:nvSpPr>
          <p:cNvPr id="26" name="Subtitle 2"/>
          <p:cNvSpPr txBox="1">
            <a:spLocks/>
          </p:cNvSpPr>
          <p:nvPr/>
        </p:nvSpPr>
        <p:spPr>
          <a:xfrm>
            <a:off x="8991567" y="5531777"/>
            <a:ext cx="2157413" cy="72651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Wingdings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4"/>
                </a:solidFill>
              </a:rPr>
              <a:t>Micro </a:t>
            </a:r>
            <a:br>
              <a:rPr lang="en-US" dirty="0">
                <a:solidFill>
                  <a:schemeClr val="accent4"/>
                </a:solidFill>
              </a:rPr>
            </a:br>
            <a:r>
              <a:rPr lang="en-US" dirty="0">
                <a:solidFill>
                  <a:schemeClr val="accent4"/>
                </a:solidFill>
              </a:rPr>
              <a:t>molding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0321" y="3878929"/>
            <a:ext cx="856967" cy="15034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9628" y="3456504"/>
            <a:ext cx="937029" cy="19258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0358" y="3990315"/>
            <a:ext cx="1078850" cy="139206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3226" y="4328285"/>
            <a:ext cx="1054095" cy="1054095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ctrTitle"/>
          </p:nvPr>
        </p:nvSpPr>
        <p:spPr>
          <a:xfrm>
            <a:off x="700084" y="1532348"/>
            <a:ext cx="1786638" cy="1358153"/>
          </a:xfrm>
        </p:spPr>
        <p:txBody>
          <a:bodyPr>
            <a:noAutofit/>
          </a:bodyPr>
          <a:lstStyle/>
          <a:p>
            <a:pPr algn="l"/>
            <a:r>
              <a:rPr lang="en-US" sz="4000" dirty="0">
                <a:solidFill>
                  <a:schemeClr val="accent4"/>
                </a:solidFill>
              </a:rPr>
              <a:t>Rubber</a:t>
            </a:r>
          </a:p>
        </p:txBody>
      </p:sp>
      <p:sp>
        <p:nvSpPr>
          <p:cNvPr id="31" name="Rectangle 30"/>
          <p:cNvSpPr/>
          <p:nvPr/>
        </p:nvSpPr>
        <p:spPr>
          <a:xfrm>
            <a:off x="0" y="2297229"/>
            <a:ext cx="478971" cy="4789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5604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-85728"/>
            <a:ext cx="12192000" cy="3429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ubtitle 2"/>
          <p:cNvSpPr txBox="1">
            <a:spLocks/>
          </p:cNvSpPr>
          <p:nvPr/>
        </p:nvSpPr>
        <p:spPr>
          <a:xfrm>
            <a:off x="809491" y="5531777"/>
            <a:ext cx="2157413" cy="72651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Wingdings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4"/>
                </a:solidFill>
              </a:rPr>
              <a:t>Injection molding</a:t>
            </a:r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>
            <a:off x="3539981" y="5531777"/>
            <a:ext cx="2157413" cy="72651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Wingdings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4"/>
                </a:solidFill>
              </a:rPr>
              <a:t>Micro </a:t>
            </a:r>
            <a:br>
              <a:rPr lang="en-US" dirty="0">
                <a:solidFill>
                  <a:schemeClr val="accent4"/>
                </a:solidFill>
              </a:rPr>
            </a:br>
            <a:r>
              <a:rPr lang="en-US" dirty="0">
                <a:solidFill>
                  <a:schemeClr val="accent4"/>
                </a:solidFill>
              </a:rPr>
              <a:t>molding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8772" y="3990315"/>
            <a:ext cx="1078850" cy="139206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1640" y="4328285"/>
            <a:ext cx="1054095" cy="105409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485" y="204135"/>
            <a:ext cx="3817917" cy="1362340"/>
          </a:xfrm>
          <a:prstGeom prst="rect">
            <a:avLst/>
          </a:prstGeom>
        </p:spPr>
      </p:pic>
      <p:sp>
        <p:nvSpPr>
          <p:cNvPr id="25" name="Subtitle 2"/>
          <p:cNvSpPr txBox="1">
            <a:spLocks/>
          </p:cNvSpPr>
          <p:nvPr/>
        </p:nvSpPr>
        <p:spPr>
          <a:xfrm>
            <a:off x="6261077" y="5531777"/>
            <a:ext cx="2157413" cy="72651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Wingdings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4"/>
                </a:solidFill>
              </a:rPr>
              <a:t>Two-shot molding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6849" y="3795363"/>
            <a:ext cx="1582738" cy="1601469"/>
          </a:xfrm>
          <a:prstGeom prst="rect">
            <a:avLst/>
          </a:prstGeom>
        </p:spPr>
      </p:pic>
      <p:sp>
        <p:nvSpPr>
          <p:cNvPr id="29" name="Title 1"/>
          <p:cNvSpPr>
            <a:spLocks noGrp="1"/>
          </p:cNvSpPr>
          <p:nvPr>
            <p:ph type="ctrTitle"/>
          </p:nvPr>
        </p:nvSpPr>
        <p:spPr>
          <a:xfrm>
            <a:off x="700084" y="1532348"/>
            <a:ext cx="1597068" cy="1358153"/>
          </a:xfrm>
        </p:spPr>
        <p:txBody>
          <a:bodyPr>
            <a:noAutofit/>
          </a:bodyPr>
          <a:lstStyle/>
          <a:p>
            <a:pPr algn="l"/>
            <a:r>
              <a:rPr lang="en-US" sz="4000" dirty="0">
                <a:solidFill>
                  <a:schemeClr val="accent4"/>
                </a:solidFill>
              </a:rPr>
              <a:t>Plastic</a:t>
            </a:r>
          </a:p>
        </p:txBody>
      </p:sp>
      <p:sp>
        <p:nvSpPr>
          <p:cNvPr id="30" name="Rectangle 29"/>
          <p:cNvSpPr/>
          <p:nvPr/>
        </p:nvSpPr>
        <p:spPr>
          <a:xfrm>
            <a:off x="0" y="2297229"/>
            <a:ext cx="478971" cy="4789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5619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3484" y="386169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>
                    <a:lumMod val="65000"/>
                  </a:schemeClr>
                </a:solidFill>
              </a:rPr>
              <a:t>The Da/Pro Difference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692581" y="3136612"/>
            <a:ext cx="30775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7200"/>
            <a:r>
              <a:rPr lang="en-US" sz="3200" dirty="0">
                <a:solidFill>
                  <a:schemeClr val="accent3"/>
                </a:solidFill>
                <a:latin typeface="+mj-lt"/>
                <a:ea typeface="Grotesque MT Light" charset="0"/>
                <a:cs typeface="Grotesque MT Light" charset="0"/>
              </a:rPr>
              <a:t>=</a:t>
            </a:r>
            <a:r>
              <a:rPr lang="en-US" sz="3200" dirty="0">
                <a:solidFill>
                  <a:schemeClr val="accent6"/>
                </a:solidFill>
                <a:latin typeface="+mj-lt"/>
                <a:ea typeface="Grotesque MT Light" charset="0"/>
                <a:cs typeface="Grotesque MT Light" charset="0"/>
              </a:rPr>
              <a:t>     PRECISION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81114" y="2890391"/>
            <a:ext cx="8184428" cy="1082041"/>
            <a:chOff x="222086" y="2967280"/>
            <a:chExt cx="8184428" cy="1082041"/>
          </a:xfrm>
        </p:grpSpPr>
        <p:sp>
          <p:nvSpPr>
            <p:cNvPr id="16" name="Rectangle 15"/>
            <p:cNvSpPr/>
            <p:nvPr/>
          </p:nvSpPr>
          <p:spPr>
            <a:xfrm>
              <a:off x="222086" y="2967280"/>
              <a:ext cx="3346878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indent="457200" algn="ctr"/>
              <a:r>
                <a:rPr lang="en-US" sz="3200" dirty="0">
                  <a:solidFill>
                    <a:schemeClr val="accent6"/>
                  </a:solidFill>
                  <a:latin typeface="+mj-lt"/>
                  <a:ea typeface="Grotesque MT Light" charset="0"/>
                  <a:cs typeface="Grotesque MT Light" charset="0"/>
                </a:rPr>
                <a:t>CUSTOM</a:t>
              </a:r>
            </a:p>
            <a:p>
              <a:pPr indent="457200" algn="ctr"/>
              <a:r>
                <a:rPr lang="en-US" sz="3200" dirty="0">
                  <a:solidFill>
                    <a:schemeClr val="accent6"/>
                  </a:solidFill>
                  <a:latin typeface="+mj-lt"/>
                  <a:ea typeface="Grotesque MT Light" charset="0"/>
                  <a:cs typeface="Grotesque MT Light" charset="0"/>
                </a:rPr>
                <a:t>COMPOUNDING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796003" y="2967280"/>
              <a:ext cx="2113912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indent="457200" algn="ctr"/>
              <a:r>
                <a:rPr lang="en-US" sz="3200" dirty="0">
                  <a:solidFill>
                    <a:schemeClr val="accent6"/>
                  </a:solidFill>
                  <a:latin typeface="+mj-lt"/>
                  <a:ea typeface="Grotesque MT Light" charset="0"/>
                  <a:cs typeface="Grotesque MT Light" charset="0"/>
                </a:rPr>
                <a:t>CUSTOM</a:t>
              </a:r>
            </a:p>
            <a:p>
              <a:pPr indent="457200" algn="ctr"/>
              <a:r>
                <a:rPr lang="en-US" sz="3200" dirty="0">
                  <a:solidFill>
                    <a:schemeClr val="accent6"/>
                  </a:solidFill>
                  <a:latin typeface="+mj-lt"/>
                  <a:ea typeface="Grotesque MT Light" charset="0"/>
                  <a:cs typeface="Grotesque MT Light" charset="0"/>
                </a:rPr>
                <a:t>MOLDS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292602" y="2972103"/>
              <a:ext cx="2113912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indent="457200" algn="ctr"/>
              <a:r>
                <a:rPr lang="en-US" sz="3200" dirty="0">
                  <a:solidFill>
                    <a:schemeClr val="accent6"/>
                  </a:solidFill>
                  <a:latin typeface="+mj-lt"/>
                  <a:ea typeface="Grotesque MT Light" charset="0"/>
                  <a:cs typeface="Grotesque MT Light" charset="0"/>
                </a:rPr>
                <a:t>CUSTOM</a:t>
              </a:r>
            </a:p>
            <a:p>
              <a:pPr indent="457200" algn="ctr"/>
              <a:r>
                <a:rPr lang="en-US" sz="3200" dirty="0">
                  <a:solidFill>
                    <a:schemeClr val="accent6"/>
                  </a:solidFill>
                  <a:latin typeface="+mj-lt"/>
                  <a:ea typeface="Grotesque MT Light" charset="0"/>
                  <a:cs typeface="Grotesque MT Light" charset="0"/>
                </a:rPr>
                <a:t>PRESSES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167322" y="3112395"/>
              <a:ext cx="38067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>
                  <a:solidFill>
                    <a:srgbClr val="FF5E01"/>
                  </a:solidFill>
                  <a:latin typeface="+mj-lt"/>
                  <a:ea typeface="Grotesque MT Light" charset="0"/>
                  <a:cs typeface="Grotesque MT Light" charset="0"/>
                </a:rPr>
                <a:t>+</a:t>
              </a:r>
              <a:endParaRPr lang="en-US" sz="3200" dirty="0">
                <a:solidFill>
                  <a:srgbClr val="FF5E01"/>
                </a:solidFill>
                <a:latin typeface="+mj-lt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677688" y="3112395"/>
              <a:ext cx="38067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>
                  <a:solidFill>
                    <a:srgbClr val="FF5E01"/>
                  </a:solidFill>
                  <a:latin typeface="+mj-lt"/>
                  <a:ea typeface="Grotesque MT Light" charset="0"/>
                  <a:cs typeface="Grotesque MT Light" charset="0"/>
                </a:rPr>
                <a:t>+</a:t>
              </a:r>
              <a:endParaRPr lang="en-US" sz="3200" dirty="0">
                <a:solidFill>
                  <a:srgbClr val="FF5E0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54942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6096000" cy="6875187"/>
          </a:xfr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697150" y="1531088"/>
            <a:ext cx="4746720" cy="534409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chemeClr val="accent6"/>
                </a:solidFill>
              </a:rPr>
              <a:t>On-staff chemists to ensure you get the best compound for process and control</a:t>
            </a:r>
          </a:p>
          <a:p>
            <a:r>
              <a:rPr lang="en-US" sz="3200" dirty="0">
                <a:solidFill>
                  <a:schemeClr val="accent6"/>
                </a:solidFill>
              </a:rPr>
              <a:t>We provide in-house tooling or tooling with one of our third-party vendors that we have a close long-term relationships with</a:t>
            </a:r>
          </a:p>
          <a:p>
            <a:r>
              <a:rPr lang="en-US" sz="3200" dirty="0">
                <a:solidFill>
                  <a:schemeClr val="accent6"/>
                </a:solidFill>
              </a:rPr>
              <a:t>Our tight process control means high traceability and repeatability</a:t>
            </a:r>
          </a:p>
          <a:p>
            <a:r>
              <a:rPr lang="en-US" sz="3200" dirty="0">
                <a:solidFill>
                  <a:schemeClr val="accent6"/>
                </a:solidFill>
              </a:rPr>
              <a:t>We have high volume automated inspection machines built in-house by our engineering technical aptitude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97150" y="-441315"/>
            <a:ext cx="5159357" cy="18913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>
                    <a:lumMod val="65000"/>
                  </a:schemeClr>
                </a:solidFill>
              </a:rPr>
              <a:t>Precision </a:t>
            </a:r>
            <a:br>
              <a:rPr lang="en-US" sz="40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4000" dirty="0">
                <a:solidFill>
                  <a:schemeClr val="bg1">
                    <a:lumMod val="65000"/>
                  </a:schemeClr>
                </a:solidFill>
              </a:rPr>
              <a:t>worth repeating</a:t>
            </a:r>
          </a:p>
        </p:txBody>
      </p:sp>
    </p:spTree>
    <p:extLst>
      <p:ext uri="{BB962C8B-B14F-4D97-AF65-F5344CB8AC3E}">
        <p14:creationId xmlns:p14="http://schemas.microsoft.com/office/powerpoint/2010/main" val="19796729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6096000" cy="6875187"/>
          </a:xfr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697150" y="2458469"/>
            <a:ext cx="4717813" cy="38951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chemeClr val="accent6"/>
                </a:solidFill>
              </a:rPr>
              <a:t>Class 10,000 (ISO Class 7) cleanroom</a:t>
            </a:r>
          </a:p>
          <a:p>
            <a:pPr lvl="1"/>
            <a:r>
              <a:rPr lang="en-US" sz="2600" dirty="0">
                <a:solidFill>
                  <a:schemeClr val="accent6"/>
                </a:solidFill>
              </a:rPr>
              <a:t>HEPA filtration</a:t>
            </a:r>
          </a:p>
          <a:p>
            <a:pPr lvl="1"/>
            <a:r>
              <a:rPr lang="en-US" sz="2600" dirty="0">
                <a:solidFill>
                  <a:schemeClr val="accent6"/>
                </a:solidFill>
              </a:rPr>
              <a:t>Pressure monitor</a:t>
            </a:r>
          </a:p>
          <a:p>
            <a:pPr lvl="1"/>
            <a:r>
              <a:rPr lang="en-US" sz="2600" dirty="0">
                <a:solidFill>
                  <a:schemeClr val="accent6"/>
                </a:solidFill>
              </a:rPr>
              <a:t>Airflow monitor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97150" y="324230"/>
            <a:ext cx="5159357" cy="18913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>
                    <a:lumMod val="65000"/>
                  </a:schemeClr>
                </a:solidFill>
              </a:rPr>
              <a:t>Precision </a:t>
            </a:r>
            <a:br>
              <a:rPr lang="en-US" sz="40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4000" dirty="0">
                <a:solidFill>
                  <a:schemeClr val="bg1">
                    <a:lumMod val="65000"/>
                  </a:schemeClr>
                </a:solidFill>
              </a:rPr>
              <a:t>worth repeating</a:t>
            </a:r>
          </a:p>
        </p:txBody>
      </p:sp>
    </p:spTree>
    <p:extLst>
      <p:ext uri="{BB962C8B-B14F-4D97-AF65-F5344CB8AC3E}">
        <p14:creationId xmlns:p14="http://schemas.microsoft.com/office/powerpoint/2010/main" val="14729421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8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96000" y="-83127"/>
            <a:ext cx="6096000" cy="7101444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733903" y="1187853"/>
            <a:ext cx="4357650" cy="14743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Our single focus since 1960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733902" y="2873608"/>
            <a:ext cx="46642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Vast material knowledge</a:t>
            </a:r>
          </a:p>
          <a:p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Third generation, family owned</a:t>
            </a:r>
          </a:p>
          <a:p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Ability to take on challenging products</a:t>
            </a:r>
          </a:p>
          <a:p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Our chemists alone have over 90 years of experience</a:t>
            </a:r>
          </a:p>
        </p:txBody>
      </p:sp>
    </p:spTree>
    <p:extLst>
      <p:ext uri="{BB962C8B-B14F-4D97-AF65-F5344CB8AC3E}">
        <p14:creationId xmlns:p14="http://schemas.microsoft.com/office/powerpoint/2010/main" val="8368755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601" y="-642935"/>
            <a:ext cx="12519107" cy="81423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601" y="-642155"/>
            <a:ext cx="12519108" cy="814231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96000" y="-82347"/>
            <a:ext cx="6096000" cy="7101444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0822" y="860394"/>
            <a:ext cx="5157788" cy="3481037"/>
          </a:xfrm>
        </p:spPr>
        <p:txBody>
          <a:bodyPr anchor="t">
            <a:normAutofit/>
          </a:bodyPr>
          <a:lstStyle/>
          <a:p>
            <a:r>
              <a:rPr lang="en-US" sz="4000" dirty="0">
                <a:solidFill>
                  <a:schemeClr val="tx2"/>
                </a:solidFill>
              </a:rPr>
              <a:t>We do our part — so your parts can do theirs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0822" y="2305891"/>
            <a:ext cx="5043488" cy="4351338"/>
          </a:xfrm>
        </p:spPr>
        <p:txBody>
          <a:bodyPr>
            <a:normAutofit lnSpcReduction="10000"/>
          </a:bodyPr>
          <a:lstStyle/>
          <a:p>
            <a:r>
              <a:rPr lang="en-US" sz="3200" dirty="0">
                <a:solidFill>
                  <a:schemeClr val="accent6"/>
                </a:solidFill>
              </a:rPr>
              <a:t>Prototyping</a:t>
            </a:r>
          </a:p>
          <a:p>
            <a:r>
              <a:rPr lang="en-US" sz="3200" dirty="0" err="1">
                <a:solidFill>
                  <a:schemeClr val="accent6"/>
                </a:solidFill>
              </a:rPr>
              <a:t>Overmolding</a:t>
            </a:r>
            <a:r>
              <a:rPr lang="en-US" sz="3200" dirty="0">
                <a:solidFill>
                  <a:schemeClr val="accent6"/>
                </a:solidFill>
              </a:rPr>
              <a:t> and bonding</a:t>
            </a:r>
          </a:p>
          <a:p>
            <a:r>
              <a:rPr lang="en-US" sz="3200" dirty="0">
                <a:solidFill>
                  <a:schemeClr val="accent6"/>
                </a:solidFill>
              </a:rPr>
              <a:t>Secondary processing</a:t>
            </a:r>
          </a:p>
          <a:p>
            <a:pPr lvl="1"/>
            <a:r>
              <a:rPr lang="en-US" sz="2800" dirty="0">
                <a:solidFill>
                  <a:schemeClr val="accent6"/>
                </a:solidFill>
              </a:rPr>
              <a:t>Chlorination </a:t>
            </a:r>
          </a:p>
          <a:p>
            <a:pPr lvl="1"/>
            <a:r>
              <a:rPr lang="en-US" sz="2800" dirty="0">
                <a:solidFill>
                  <a:schemeClr val="accent6"/>
                </a:solidFill>
              </a:rPr>
              <a:t>Deflashing</a:t>
            </a:r>
          </a:p>
          <a:p>
            <a:pPr lvl="1"/>
            <a:r>
              <a:rPr lang="en-US" sz="2800" dirty="0" err="1">
                <a:solidFill>
                  <a:schemeClr val="accent6"/>
                </a:solidFill>
              </a:rPr>
              <a:t>Parylene</a:t>
            </a:r>
            <a:r>
              <a:rPr lang="en-US" sz="2800" dirty="0">
                <a:solidFill>
                  <a:schemeClr val="accent6"/>
                </a:solidFill>
              </a:rPr>
              <a:t> coating</a:t>
            </a:r>
          </a:p>
          <a:p>
            <a:r>
              <a:rPr lang="en-US" sz="3200" dirty="0">
                <a:solidFill>
                  <a:schemeClr val="accent6"/>
                </a:solidFill>
              </a:rPr>
              <a:t>Subassembly</a:t>
            </a:r>
          </a:p>
          <a:p>
            <a:r>
              <a:rPr lang="en-US" sz="3200" dirty="0">
                <a:solidFill>
                  <a:schemeClr val="accent6"/>
                </a:solidFill>
              </a:rPr>
              <a:t>Custom packaging</a:t>
            </a:r>
          </a:p>
          <a:p>
            <a:r>
              <a:rPr lang="en-US" sz="3200" dirty="0">
                <a:solidFill>
                  <a:schemeClr val="accent6"/>
                </a:solidFill>
              </a:rPr>
              <a:t>Inventory programs</a:t>
            </a:r>
          </a:p>
        </p:txBody>
      </p:sp>
    </p:spTree>
    <p:extLst>
      <p:ext uri="{BB962C8B-B14F-4D97-AF65-F5344CB8AC3E}">
        <p14:creationId xmlns:p14="http://schemas.microsoft.com/office/powerpoint/2010/main" val="14981691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97149" y="3887219"/>
            <a:ext cx="10647125" cy="2184969"/>
          </a:xfrm>
          <a:prstGeom prst="rect">
            <a:avLst/>
          </a:prstGeom>
        </p:spPr>
        <p:txBody>
          <a:bodyPr vert="horz" lIns="91440" tIns="45720" rIns="91440" bIns="45720" numCol="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>
                <a:solidFill>
                  <a:schemeClr val="accent6"/>
                </a:solidFill>
              </a:rPr>
              <a:t>High precision/tight </a:t>
            </a:r>
            <a:r>
              <a:rPr lang="en-US" sz="3200" dirty="0">
                <a:solidFill>
                  <a:schemeClr val="accent6"/>
                </a:solidFill>
              </a:rPr>
              <a:t>tolerances</a:t>
            </a:r>
          </a:p>
          <a:p>
            <a:r>
              <a:rPr lang="en-US" sz="3200" dirty="0">
                <a:solidFill>
                  <a:schemeClr val="accent6"/>
                </a:solidFill>
              </a:rPr>
              <a:t>Custom precision molds</a:t>
            </a:r>
          </a:p>
          <a:p>
            <a:r>
              <a:rPr lang="en-US" sz="3200" dirty="0">
                <a:solidFill>
                  <a:schemeClr val="accent6"/>
                </a:solidFill>
              </a:rPr>
              <a:t>Custom testing</a:t>
            </a:r>
          </a:p>
          <a:p>
            <a:r>
              <a:rPr lang="en-US" sz="3200" dirty="0">
                <a:solidFill>
                  <a:schemeClr val="accent6"/>
                </a:solidFill>
              </a:rPr>
              <a:t>Virtually flash free</a:t>
            </a:r>
          </a:p>
          <a:p>
            <a:r>
              <a:rPr lang="en-US" sz="3200" dirty="0">
                <a:solidFill>
                  <a:schemeClr val="accent6"/>
                </a:solidFill>
              </a:rPr>
              <a:t>Advanced Statistical Process Control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18466" y="2382957"/>
            <a:ext cx="5157788" cy="1246715"/>
          </a:xfrm>
        </p:spPr>
        <p:txBody>
          <a:bodyPr anchor="t">
            <a:normAutofit/>
          </a:bodyPr>
          <a:lstStyle/>
          <a:p>
            <a:r>
              <a:rPr lang="en-US" sz="4000" dirty="0">
                <a:solidFill>
                  <a:schemeClr val="accent4"/>
                </a:solidFill>
              </a:rPr>
              <a:t>We formulate quality</a:t>
            </a:r>
          </a:p>
        </p:txBody>
      </p:sp>
      <p:sp>
        <p:nvSpPr>
          <p:cNvPr id="16" name="Rectangle 15"/>
          <p:cNvSpPr/>
          <p:nvPr/>
        </p:nvSpPr>
        <p:spPr>
          <a:xfrm>
            <a:off x="0" y="2382957"/>
            <a:ext cx="478971" cy="4789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9767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6669325" y="1905576"/>
            <a:ext cx="4487421" cy="458028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chemeClr val="accent6"/>
                </a:solidFill>
              </a:rPr>
              <a:t>ISO 9001:2015 Certification</a:t>
            </a:r>
          </a:p>
          <a:p>
            <a:pPr lvl="1"/>
            <a:r>
              <a:rPr lang="en-US" dirty="0">
                <a:solidFill>
                  <a:schemeClr val="accent6"/>
                </a:solidFill>
              </a:rPr>
              <a:t>Oklahoma Facility</a:t>
            </a:r>
          </a:p>
          <a:p>
            <a:pPr lvl="1"/>
            <a:r>
              <a:rPr lang="en-US" dirty="0">
                <a:solidFill>
                  <a:schemeClr val="accent6"/>
                </a:solidFill>
              </a:rPr>
              <a:t>Valencia, CA Facility</a:t>
            </a:r>
          </a:p>
          <a:p>
            <a:pPr lvl="1"/>
            <a:r>
              <a:rPr lang="en-US" dirty="0">
                <a:solidFill>
                  <a:schemeClr val="accent6"/>
                </a:solidFill>
              </a:rPr>
              <a:t>Singapore Facility</a:t>
            </a:r>
          </a:p>
          <a:p>
            <a:pPr lvl="1"/>
            <a:r>
              <a:rPr lang="en-US" dirty="0">
                <a:solidFill>
                  <a:schemeClr val="accent6"/>
                </a:solidFill>
              </a:rPr>
              <a:t>Massachusetts Facility – Plastics</a:t>
            </a:r>
          </a:p>
          <a:p>
            <a:pPr lvl="1"/>
            <a:r>
              <a:rPr lang="en-US" dirty="0">
                <a:solidFill>
                  <a:schemeClr val="accent6"/>
                </a:solidFill>
              </a:rPr>
              <a:t>Malaysia Facility</a:t>
            </a:r>
          </a:p>
          <a:p>
            <a:r>
              <a:rPr lang="en-US" sz="3200" dirty="0">
                <a:solidFill>
                  <a:schemeClr val="accent6"/>
                </a:solidFill>
              </a:rPr>
              <a:t>Meet standards and pursuing certification:</a:t>
            </a:r>
          </a:p>
          <a:p>
            <a:pPr lvl="1"/>
            <a:r>
              <a:rPr lang="en-US" sz="2600" dirty="0">
                <a:solidFill>
                  <a:schemeClr val="accent6"/>
                </a:solidFill>
              </a:rPr>
              <a:t>ISO 13485</a:t>
            </a:r>
          </a:p>
          <a:p>
            <a:pPr lvl="1"/>
            <a:r>
              <a:rPr lang="en-US" sz="2600" dirty="0">
                <a:solidFill>
                  <a:schemeClr val="accent6"/>
                </a:solidFill>
              </a:rPr>
              <a:t>AS9100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669325" y="-334989"/>
            <a:ext cx="5159357" cy="18913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>
                    <a:lumMod val="65000"/>
                  </a:schemeClr>
                </a:solidFill>
              </a:rPr>
              <a:t>Certifications</a:t>
            </a:r>
          </a:p>
        </p:txBody>
      </p:sp>
    </p:spTree>
    <p:extLst>
      <p:ext uri="{BB962C8B-B14F-4D97-AF65-F5344CB8AC3E}">
        <p14:creationId xmlns:p14="http://schemas.microsoft.com/office/powerpoint/2010/main" val="17485683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10EBC96B-ACE5-9041-B182-55AC10F6FB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48856"/>
            <a:ext cx="12262866" cy="22753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33B06B-4DE1-6B4C-B009-D0E0B24AD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800948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Sample of Rubber Compounds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E5B92-75AF-BD42-B5CB-115D93C369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2506662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altLang="en-US" dirty="0">
                <a:solidFill>
                  <a:schemeClr val="accent6"/>
                </a:solidFill>
                <a:latin typeface="Microsoft Sans Serif" panose="020B0604020202020204" pitchFamily="34" charset="0"/>
              </a:rPr>
              <a:t>EPDM</a:t>
            </a:r>
          </a:p>
          <a:p>
            <a:pPr>
              <a:lnSpc>
                <a:spcPct val="80000"/>
              </a:lnSpc>
            </a:pPr>
            <a:r>
              <a:rPr lang="en-US" altLang="en-US" dirty="0">
                <a:solidFill>
                  <a:schemeClr val="accent6"/>
                </a:solidFill>
                <a:latin typeface="Microsoft Sans Serif" panose="020B0604020202020204" pitchFamily="34" charset="0"/>
              </a:rPr>
              <a:t>Neoprene (Chloroprene)</a:t>
            </a:r>
          </a:p>
          <a:p>
            <a:pPr>
              <a:lnSpc>
                <a:spcPct val="80000"/>
              </a:lnSpc>
            </a:pPr>
            <a:r>
              <a:rPr lang="en-US" altLang="en-US" dirty="0">
                <a:solidFill>
                  <a:schemeClr val="accent6"/>
                </a:solidFill>
                <a:latin typeface="Microsoft Sans Serif" panose="020B0604020202020204" pitchFamily="34" charset="0"/>
              </a:rPr>
              <a:t>Nitrile- </a:t>
            </a:r>
            <a:r>
              <a:rPr lang="en-US" altLang="en-US" dirty="0" err="1">
                <a:solidFill>
                  <a:schemeClr val="accent6"/>
                </a:solidFill>
                <a:latin typeface="Microsoft Sans Serif" panose="020B0604020202020204" pitchFamily="34" charset="0"/>
              </a:rPr>
              <a:t>xnbr</a:t>
            </a:r>
            <a:r>
              <a:rPr lang="en-US" altLang="en-US" dirty="0">
                <a:solidFill>
                  <a:schemeClr val="accent6"/>
                </a:solidFill>
                <a:latin typeface="Microsoft Sans Serif" panose="020B0604020202020204" pitchFamily="34" charset="0"/>
              </a:rPr>
              <a:t>, </a:t>
            </a:r>
            <a:r>
              <a:rPr lang="en-US" altLang="en-US" dirty="0" err="1">
                <a:solidFill>
                  <a:schemeClr val="accent6"/>
                </a:solidFill>
                <a:latin typeface="Microsoft Sans Serif" panose="020B0604020202020204" pitchFamily="34" charset="0"/>
              </a:rPr>
              <a:t>hnbr</a:t>
            </a:r>
            <a:r>
              <a:rPr lang="en-US" altLang="en-US" dirty="0">
                <a:solidFill>
                  <a:schemeClr val="accent6"/>
                </a:solidFill>
                <a:latin typeface="Microsoft Sans Serif" panose="020B0604020202020204" pitchFamily="34" charset="0"/>
              </a:rPr>
              <a:t>, </a:t>
            </a:r>
            <a:r>
              <a:rPr lang="en-US" altLang="en-US" dirty="0" err="1">
                <a:solidFill>
                  <a:schemeClr val="accent6"/>
                </a:solidFill>
                <a:latin typeface="Microsoft Sans Serif" panose="020B0604020202020204" pitchFamily="34" charset="0"/>
              </a:rPr>
              <a:t>hxnbr</a:t>
            </a:r>
            <a:endParaRPr lang="en-US" altLang="en-US" dirty="0">
              <a:solidFill>
                <a:schemeClr val="accent6"/>
              </a:solidFill>
              <a:latin typeface="Microsoft Sans Serif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altLang="en-US" dirty="0">
                <a:solidFill>
                  <a:schemeClr val="accent6"/>
                </a:solidFill>
                <a:latin typeface="Microsoft Sans Serif" panose="020B0604020202020204" pitchFamily="34" charset="0"/>
              </a:rPr>
              <a:t>Natural/polyisoprene</a:t>
            </a:r>
          </a:p>
          <a:p>
            <a:pPr>
              <a:lnSpc>
                <a:spcPct val="80000"/>
              </a:lnSpc>
            </a:pPr>
            <a:r>
              <a:rPr lang="en-US" altLang="en-US" dirty="0">
                <a:solidFill>
                  <a:schemeClr val="accent6"/>
                </a:solidFill>
                <a:latin typeface="Microsoft Sans Serif" panose="020B0604020202020204" pitchFamily="34" charset="0"/>
              </a:rPr>
              <a:t>SBR</a:t>
            </a:r>
          </a:p>
          <a:p>
            <a:pPr>
              <a:lnSpc>
                <a:spcPct val="80000"/>
              </a:lnSpc>
            </a:pPr>
            <a:r>
              <a:rPr lang="en-US" altLang="en-US" dirty="0">
                <a:solidFill>
                  <a:schemeClr val="accent6"/>
                </a:solidFill>
                <a:latin typeface="Microsoft Sans Serif" panose="020B0604020202020204" pitchFamily="34" charset="0"/>
              </a:rPr>
              <a:t>Butyl- </a:t>
            </a:r>
            <a:r>
              <a:rPr lang="en-US" altLang="en-US" dirty="0" err="1">
                <a:solidFill>
                  <a:schemeClr val="accent6"/>
                </a:solidFill>
                <a:latin typeface="Microsoft Sans Serif" panose="020B0604020202020204" pitchFamily="34" charset="0"/>
              </a:rPr>
              <a:t>Chorobutyl</a:t>
            </a:r>
            <a:r>
              <a:rPr lang="en-US" altLang="en-US" dirty="0">
                <a:solidFill>
                  <a:schemeClr val="accent6"/>
                </a:solidFill>
                <a:latin typeface="Microsoft Sans Serif" panose="020B0604020202020204" pitchFamily="34" charset="0"/>
              </a:rPr>
              <a:t>, </a:t>
            </a:r>
            <a:r>
              <a:rPr lang="en-US" altLang="en-US" dirty="0" err="1">
                <a:solidFill>
                  <a:schemeClr val="accent6"/>
                </a:solidFill>
                <a:latin typeface="Microsoft Sans Serif" panose="020B0604020202020204" pitchFamily="34" charset="0"/>
              </a:rPr>
              <a:t>Bromobutyl</a:t>
            </a:r>
            <a:endParaRPr lang="en-US" altLang="en-US" dirty="0">
              <a:solidFill>
                <a:schemeClr val="accent6"/>
              </a:solidFill>
              <a:latin typeface="Microsoft Sans Serif" panose="020B0604020202020204" pitchFamily="34" charset="0"/>
            </a:endParaRPr>
          </a:p>
          <a:p>
            <a:r>
              <a:rPr lang="en-US" altLang="en-US" dirty="0">
                <a:solidFill>
                  <a:schemeClr val="accent6"/>
                </a:solidFill>
                <a:latin typeface="Microsoft Sans Serif" panose="020B0604020202020204" pitchFamily="34" charset="0"/>
              </a:rPr>
              <a:t>Fluorinated hydrocarbon </a:t>
            </a:r>
          </a:p>
          <a:p>
            <a:pPr>
              <a:buNone/>
            </a:pPr>
            <a:r>
              <a:rPr lang="en-US" altLang="en-US" dirty="0">
                <a:solidFill>
                  <a:schemeClr val="accent6"/>
                </a:solidFill>
                <a:latin typeface="Microsoft Sans Serif" panose="020B0604020202020204" pitchFamily="34" charset="0"/>
              </a:rPr>
              <a:t>	– Viton, </a:t>
            </a:r>
            <a:r>
              <a:rPr lang="en-US" altLang="en-US" dirty="0" err="1">
                <a:solidFill>
                  <a:schemeClr val="accent6"/>
                </a:solidFill>
                <a:latin typeface="Microsoft Sans Serif" panose="020B0604020202020204" pitchFamily="34" charset="0"/>
              </a:rPr>
              <a:t>Dyneon</a:t>
            </a:r>
            <a:r>
              <a:rPr lang="en-US" altLang="en-US" dirty="0">
                <a:solidFill>
                  <a:schemeClr val="accent6"/>
                </a:solidFill>
                <a:latin typeface="Microsoft Sans Serif" panose="020B0604020202020204" pitchFamily="34" charset="0"/>
              </a:rPr>
              <a:t>, Alfas, </a:t>
            </a:r>
            <a:r>
              <a:rPr lang="en-US" altLang="en-US" dirty="0" err="1">
                <a:solidFill>
                  <a:schemeClr val="accent6"/>
                </a:solidFill>
                <a:latin typeface="Microsoft Sans Serif" panose="020B0604020202020204" pitchFamily="34" charset="0"/>
              </a:rPr>
              <a:t>ffkm</a:t>
            </a:r>
            <a:endParaRPr lang="en-US" altLang="en-US" dirty="0">
              <a:solidFill>
                <a:schemeClr val="accent6"/>
              </a:solidFill>
              <a:latin typeface="Microsoft Sans Serif" panose="020B0604020202020204" pitchFamily="34" charset="0"/>
            </a:endParaRPr>
          </a:p>
          <a:p>
            <a:r>
              <a:rPr lang="en-US" altLang="en-US" dirty="0">
                <a:solidFill>
                  <a:schemeClr val="accent6"/>
                </a:solidFill>
                <a:latin typeface="Microsoft Sans Serif" panose="020B0604020202020204" pitchFamily="34" charset="0"/>
              </a:rPr>
              <a:t>Conductive Rubber</a:t>
            </a:r>
          </a:p>
          <a:p>
            <a:pPr marL="0" indent="0">
              <a:lnSpc>
                <a:spcPct val="80000"/>
              </a:lnSpc>
              <a:buNone/>
            </a:pPr>
            <a:endParaRPr lang="en-US" altLang="en-US" dirty="0">
              <a:solidFill>
                <a:schemeClr val="accent6"/>
              </a:solidFill>
              <a:latin typeface="Microsoft Sans Serif" panose="020B0604020202020204" pitchFamily="34" charset="0"/>
            </a:endParaRPr>
          </a:p>
          <a:p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F91B84C-B119-0249-8214-A5F0A4194BB9}"/>
              </a:ext>
            </a:extLst>
          </p:cNvPr>
          <p:cNvSpPr txBox="1">
            <a:spLocks/>
          </p:cNvSpPr>
          <p:nvPr/>
        </p:nvSpPr>
        <p:spPr>
          <a:xfrm>
            <a:off x="5600700" y="2325355"/>
            <a:ext cx="6515100" cy="65762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>
                <a:solidFill>
                  <a:schemeClr val="accent6"/>
                </a:solidFill>
                <a:latin typeface="Microsoft Sans Serif" panose="020B0604020202020204" pitchFamily="34" charset="0"/>
              </a:rPr>
              <a:t>Silicone </a:t>
            </a:r>
          </a:p>
          <a:p>
            <a:pPr lvl="1"/>
            <a:r>
              <a:rPr lang="en-US" altLang="en-US" sz="2800" dirty="0">
                <a:solidFill>
                  <a:schemeClr val="accent6"/>
                </a:solidFill>
                <a:latin typeface="Microsoft Sans Serif" panose="020B0604020202020204" pitchFamily="34" charset="0"/>
              </a:rPr>
              <a:t> General purpose, high strength, Class VI, Phenyl,   </a:t>
            </a:r>
          </a:p>
          <a:p>
            <a:pPr lvl="1">
              <a:buNone/>
            </a:pPr>
            <a:r>
              <a:rPr lang="en-US" altLang="en-US" sz="2800" dirty="0">
                <a:solidFill>
                  <a:schemeClr val="accent6"/>
                </a:solidFill>
                <a:latin typeface="Microsoft Sans Serif" panose="020B0604020202020204" pitchFamily="34" charset="0"/>
              </a:rPr>
              <a:t>   </a:t>
            </a:r>
            <a:r>
              <a:rPr lang="en-US" altLang="en-US" sz="2800" dirty="0" err="1">
                <a:solidFill>
                  <a:schemeClr val="accent6"/>
                </a:solidFill>
                <a:latin typeface="Microsoft Sans Serif" panose="020B0604020202020204" pitchFamily="34" charset="0"/>
              </a:rPr>
              <a:t>fluorosilicone</a:t>
            </a:r>
            <a:r>
              <a:rPr lang="en-US" altLang="en-US" sz="2800" dirty="0">
                <a:solidFill>
                  <a:schemeClr val="accent6"/>
                </a:solidFill>
                <a:latin typeface="Microsoft Sans Serif" panose="020B0604020202020204" pitchFamily="34" charset="0"/>
              </a:rPr>
              <a:t>, Special grades, LSR</a:t>
            </a:r>
          </a:p>
          <a:p>
            <a:r>
              <a:rPr lang="en-US" altLang="en-US" dirty="0">
                <a:solidFill>
                  <a:schemeClr val="accent6"/>
                </a:solidFill>
                <a:latin typeface="Microsoft Sans Serif" panose="020B0604020202020204" pitchFamily="34" charset="0"/>
              </a:rPr>
              <a:t>Urethane</a:t>
            </a:r>
          </a:p>
          <a:p>
            <a:r>
              <a:rPr lang="en-US" altLang="en-US" dirty="0">
                <a:solidFill>
                  <a:schemeClr val="accent6"/>
                </a:solidFill>
                <a:latin typeface="Microsoft Sans Serif" panose="020B0604020202020204" pitchFamily="34" charset="0"/>
              </a:rPr>
              <a:t>Alloys</a:t>
            </a:r>
          </a:p>
          <a:p>
            <a:pPr lvl="1"/>
            <a:r>
              <a:rPr lang="en-US" altLang="en-US" sz="2800" dirty="0">
                <a:solidFill>
                  <a:schemeClr val="accent6"/>
                </a:solidFill>
                <a:latin typeface="Microsoft Sans Serif" panose="020B0604020202020204" pitchFamily="34" charset="0"/>
              </a:rPr>
              <a:t> blends of various elastomers such as EPDM/Butyl,   </a:t>
            </a:r>
          </a:p>
          <a:p>
            <a:pPr lvl="1">
              <a:buNone/>
            </a:pPr>
            <a:r>
              <a:rPr lang="en-US" altLang="en-US" sz="2800" dirty="0">
                <a:solidFill>
                  <a:schemeClr val="accent6"/>
                </a:solidFill>
                <a:latin typeface="Microsoft Sans Serif" panose="020B0604020202020204" pitchFamily="34" charset="0"/>
              </a:rPr>
              <a:t>   Urethane/HNBR, Nitrile/Butyl/EPDM</a:t>
            </a:r>
          </a:p>
          <a:p>
            <a:pPr>
              <a:buNone/>
            </a:pPr>
            <a:endParaRPr lang="en-US" altLang="en-US" dirty="0">
              <a:solidFill>
                <a:schemeClr val="accent6"/>
              </a:solidFill>
              <a:latin typeface="Microsoft Sans Serif" panose="020B0604020202020204" pitchFamily="34" charset="0"/>
            </a:endParaRPr>
          </a:p>
          <a:p>
            <a:endParaRPr 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8918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6654E7BB-C7DF-9D4F-B66A-B86B55486E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262866" cy="23816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33B06B-4DE1-6B4C-B009-D0E0B24AD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104" y="1056129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Sample of Plastic Compounds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E5B92-75AF-BD42-B5CB-115D93C369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104" y="2768472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altLang="en-US" dirty="0">
                <a:solidFill>
                  <a:schemeClr val="accent6"/>
                </a:solidFill>
                <a:latin typeface="Microsoft Sans Serif" panose="020B0604020202020204" pitchFamily="34" charset="0"/>
              </a:rPr>
              <a:t>TPE </a:t>
            </a:r>
          </a:p>
          <a:p>
            <a:pPr>
              <a:lnSpc>
                <a:spcPct val="80000"/>
              </a:lnSpc>
            </a:pPr>
            <a:r>
              <a:rPr lang="en-US" altLang="en-US" dirty="0">
                <a:solidFill>
                  <a:schemeClr val="accent6"/>
                </a:solidFill>
                <a:latin typeface="Microsoft Sans Serif" panose="020B0604020202020204" pitchFamily="34" charset="0"/>
              </a:rPr>
              <a:t>Polypropylene</a:t>
            </a:r>
          </a:p>
          <a:p>
            <a:pPr>
              <a:lnSpc>
                <a:spcPct val="80000"/>
              </a:lnSpc>
            </a:pPr>
            <a:r>
              <a:rPr lang="en-US" altLang="en-US" dirty="0">
                <a:solidFill>
                  <a:schemeClr val="accent6"/>
                </a:solidFill>
                <a:latin typeface="Microsoft Sans Serif" panose="020B0604020202020204" pitchFamily="34" charset="0"/>
              </a:rPr>
              <a:t>Polycarbonates</a:t>
            </a:r>
          </a:p>
          <a:p>
            <a:pPr>
              <a:lnSpc>
                <a:spcPct val="80000"/>
              </a:lnSpc>
            </a:pPr>
            <a:r>
              <a:rPr lang="en-US" altLang="en-US" dirty="0" err="1">
                <a:solidFill>
                  <a:schemeClr val="accent6"/>
                </a:solidFill>
                <a:latin typeface="Microsoft Sans Serif" panose="020B0604020202020204" pitchFamily="34" charset="0"/>
              </a:rPr>
              <a:t>Ultem</a:t>
            </a:r>
            <a:endParaRPr lang="en-US" altLang="en-US" dirty="0">
              <a:solidFill>
                <a:schemeClr val="accent6"/>
              </a:solidFill>
              <a:latin typeface="Microsoft Sans Serif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altLang="en-US" dirty="0">
                <a:solidFill>
                  <a:schemeClr val="accent6"/>
                </a:solidFill>
                <a:latin typeface="Microsoft Sans Serif" panose="020B0604020202020204" pitchFamily="34" charset="0"/>
              </a:rPr>
              <a:t>Nylon</a:t>
            </a:r>
          </a:p>
          <a:p>
            <a:pPr>
              <a:lnSpc>
                <a:spcPct val="80000"/>
              </a:lnSpc>
            </a:pPr>
            <a:r>
              <a:rPr lang="en-US" altLang="en-US" dirty="0">
                <a:solidFill>
                  <a:schemeClr val="accent6"/>
                </a:solidFill>
                <a:latin typeface="Microsoft Sans Serif" panose="020B0604020202020204" pitchFamily="34" charset="0"/>
              </a:rPr>
              <a:t>PEEK</a:t>
            </a:r>
          </a:p>
          <a:p>
            <a:pPr>
              <a:lnSpc>
                <a:spcPct val="80000"/>
              </a:lnSpc>
            </a:pPr>
            <a:r>
              <a:rPr lang="en-US" altLang="en-US" dirty="0">
                <a:solidFill>
                  <a:schemeClr val="accent6"/>
                </a:solidFill>
                <a:latin typeface="Microsoft Sans Serif" panose="020B0604020202020204" pitchFamily="34" charset="0"/>
              </a:rPr>
              <a:t>Most commodity and Engineering plastics</a:t>
            </a:r>
          </a:p>
        </p:txBody>
      </p:sp>
    </p:spTree>
    <p:extLst>
      <p:ext uri="{BB962C8B-B14F-4D97-AF65-F5344CB8AC3E}">
        <p14:creationId xmlns:p14="http://schemas.microsoft.com/office/powerpoint/2010/main" val="24889721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265" y="-1"/>
            <a:ext cx="12262866" cy="3429001"/>
          </a:xfr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668575" y="3853276"/>
            <a:ext cx="4487421" cy="38951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chemeClr val="bg2">
                    <a:lumMod val="50000"/>
                  </a:schemeClr>
                </a:solidFill>
              </a:rPr>
              <a:t>Diaphragms</a:t>
            </a:r>
          </a:p>
          <a:p>
            <a:r>
              <a:rPr lang="en-US" sz="3200" dirty="0">
                <a:solidFill>
                  <a:schemeClr val="bg2">
                    <a:lumMod val="50000"/>
                  </a:schemeClr>
                </a:solidFill>
              </a:rPr>
              <a:t>Seals</a:t>
            </a:r>
          </a:p>
          <a:p>
            <a:r>
              <a:rPr lang="en-US" sz="3200" dirty="0">
                <a:solidFill>
                  <a:schemeClr val="bg2">
                    <a:lumMod val="50000"/>
                  </a:schemeClr>
                </a:solidFill>
              </a:rPr>
              <a:t>Valves</a:t>
            </a:r>
          </a:p>
          <a:p>
            <a:r>
              <a:rPr lang="en-US" sz="3200" dirty="0">
                <a:solidFill>
                  <a:schemeClr val="bg2">
                    <a:lumMod val="50000"/>
                  </a:schemeClr>
                </a:solidFill>
              </a:rPr>
              <a:t>Grommets</a:t>
            </a:r>
          </a:p>
          <a:p>
            <a:r>
              <a:rPr lang="en-US" sz="3200" dirty="0">
                <a:solidFill>
                  <a:schemeClr val="bg2">
                    <a:lumMod val="50000"/>
                  </a:schemeClr>
                </a:solidFill>
              </a:rPr>
              <a:t>Conductive Rubber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68574" y="2338368"/>
            <a:ext cx="6703776" cy="819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Sample molded parts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297600" y="3853276"/>
            <a:ext cx="4487421" cy="38951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chemeClr val="bg2">
                    <a:lumMod val="50000"/>
                  </a:schemeClr>
                </a:solidFill>
              </a:rPr>
              <a:t>O-rings</a:t>
            </a:r>
          </a:p>
          <a:p>
            <a:r>
              <a:rPr lang="en-US" sz="3200" dirty="0">
                <a:solidFill>
                  <a:schemeClr val="bg2">
                    <a:lumMod val="50000"/>
                  </a:schemeClr>
                </a:solidFill>
              </a:rPr>
              <a:t>Gaskets</a:t>
            </a:r>
          </a:p>
          <a:p>
            <a:r>
              <a:rPr lang="en-US" sz="3200" dirty="0">
                <a:solidFill>
                  <a:schemeClr val="bg2">
                    <a:lumMod val="50000"/>
                  </a:schemeClr>
                </a:solidFill>
              </a:rPr>
              <a:t>Connector inserts</a:t>
            </a:r>
          </a:p>
          <a:p>
            <a:r>
              <a:rPr lang="en-US" sz="3200" dirty="0">
                <a:solidFill>
                  <a:schemeClr val="bg2">
                    <a:lumMod val="50000"/>
                  </a:schemeClr>
                </a:solidFill>
              </a:rPr>
              <a:t>EMI shields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036F13-1CB3-EF42-9FE2-C4125E867C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7222" y="2747952"/>
            <a:ext cx="6974218" cy="498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1577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642"/>
            <a:ext cx="6096000" cy="687707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471988" y="2019383"/>
            <a:ext cx="10515600" cy="28192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4"/>
                </a:solidFill>
              </a:rPr>
              <a:t>Supporting the </a:t>
            </a:r>
            <a:br>
              <a:rPr lang="en-US" dirty="0">
                <a:solidFill>
                  <a:schemeClr val="accent4"/>
                </a:solidFill>
              </a:rPr>
            </a:br>
            <a:r>
              <a:rPr lang="en-US" dirty="0">
                <a:solidFill>
                  <a:schemeClr val="accent4"/>
                </a:solidFill>
              </a:rPr>
              <a:t>engineers who are </a:t>
            </a:r>
            <a:br>
              <a:rPr lang="en-US" dirty="0">
                <a:solidFill>
                  <a:schemeClr val="accent4"/>
                </a:solidFill>
              </a:rPr>
            </a:br>
            <a:r>
              <a:rPr lang="en-US" dirty="0">
                <a:solidFill>
                  <a:schemeClr val="accent4"/>
                </a:solidFill>
              </a:rPr>
              <a:t>changing the world</a:t>
            </a:r>
          </a:p>
        </p:txBody>
      </p:sp>
    </p:spTree>
    <p:extLst>
      <p:ext uri="{BB962C8B-B14F-4D97-AF65-F5344CB8AC3E}">
        <p14:creationId xmlns:p14="http://schemas.microsoft.com/office/powerpoint/2010/main" val="8234367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351" y="2518229"/>
            <a:ext cx="3751354" cy="1515448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6496761" y="2235200"/>
            <a:ext cx="5294478" cy="2387600"/>
          </a:xfrm>
        </p:spPr>
        <p:txBody>
          <a:bodyPr anchor="ctr">
            <a:normAutofit/>
          </a:bodyPr>
          <a:lstStyle/>
          <a:p>
            <a:r>
              <a:rPr lang="en-US" sz="4000" dirty="0">
                <a:solidFill>
                  <a:schemeClr val="accent4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866006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8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121722"/>
            <a:ext cx="6096000" cy="7101444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37902" y="-297227"/>
            <a:ext cx="4357650" cy="14743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Our Story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37902" y="1372060"/>
            <a:ext cx="5089503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dirty="0">
                <a:solidFill>
                  <a:schemeClr val="accent2">
                    <a:lumMod val="50000"/>
                  </a:schemeClr>
                </a:solidFill>
              </a:rPr>
              <a:t>Started by Charles </a:t>
            </a:r>
            <a:r>
              <a:rPr lang="en-US" sz="2700" dirty="0" err="1">
                <a:solidFill>
                  <a:schemeClr val="accent2">
                    <a:lumMod val="50000"/>
                  </a:schemeClr>
                </a:solidFill>
              </a:rPr>
              <a:t>Daubenberger</a:t>
            </a:r>
            <a:r>
              <a:rPr lang="en-US" sz="2700" dirty="0">
                <a:solidFill>
                  <a:schemeClr val="accent2">
                    <a:lumMod val="50000"/>
                  </a:schemeClr>
                </a:solidFill>
              </a:rPr>
              <a:t> in 1960</a:t>
            </a:r>
          </a:p>
          <a:p>
            <a:r>
              <a:rPr lang="en-US" sz="2700" dirty="0">
                <a:solidFill>
                  <a:schemeClr val="accent2">
                    <a:lumMod val="50000"/>
                  </a:schemeClr>
                </a:solidFill>
              </a:rPr>
              <a:t>He was working on airplanes for Lockheed Martin after WWII in California</a:t>
            </a:r>
          </a:p>
          <a:p>
            <a:r>
              <a:rPr lang="en-US" sz="2700" dirty="0">
                <a:solidFill>
                  <a:schemeClr val="accent2">
                    <a:lumMod val="50000"/>
                  </a:schemeClr>
                </a:solidFill>
              </a:rPr>
              <a:t>Had the idea to develop a press with better control of process</a:t>
            </a:r>
          </a:p>
          <a:p>
            <a:r>
              <a:rPr lang="en-US" sz="2700" dirty="0">
                <a:solidFill>
                  <a:schemeClr val="accent2">
                    <a:lumMod val="50000"/>
                  </a:schemeClr>
                </a:solidFill>
              </a:rPr>
              <a:t>Realized the better business model was the custom parts rather than the presses produced</a:t>
            </a:r>
          </a:p>
          <a:p>
            <a:r>
              <a:rPr lang="en-US" sz="2700" dirty="0">
                <a:solidFill>
                  <a:schemeClr val="accent2">
                    <a:lumMod val="50000"/>
                  </a:schemeClr>
                </a:solidFill>
              </a:rPr>
              <a:t>Although modernized, custom presses are still the foundation of our business today</a:t>
            </a:r>
          </a:p>
        </p:txBody>
      </p:sp>
    </p:spTree>
    <p:extLst>
      <p:ext uri="{BB962C8B-B14F-4D97-AF65-F5344CB8AC3E}">
        <p14:creationId xmlns:p14="http://schemas.microsoft.com/office/powerpoint/2010/main" val="13923712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27695FCF-85D3-14DE-3563-70FDA963B524}"/>
              </a:ext>
            </a:extLst>
          </p:cNvPr>
          <p:cNvSpPr/>
          <p:nvPr/>
        </p:nvSpPr>
        <p:spPr>
          <a:xfrm>
            <a:off x="0" y="0"/>
            <a:ext cx="12192000" cy="33909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1FADB5C3-F423-B604-924A-BBBED37527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1271" y="1503772"/>
            <a:ext cx="9239003" cy="1358153"/>
          </a:xfrm>
        </p:spPr>
        <p:txBody>
          <a:bodyPr>
            <a:noAutofit/>
          </a:bodyPr>
          <a:lstStyle/>
          <a:p>
            <a:pPr algn="l"/>
            <a:r>
              <a:rPr lang="en-US" sz="4000" dirty="0">
                <a:solidFill>
                  <a:schemeClr val="accent4"/>
                </a:solidFill>
              </a:rPr>
              <a:t>Supporting the world’s </a:t>
            </a:r>
            <a:br>
              <a:rPr lang="en-US" sz="4000" dirty="0">
                <a:solidFill>
                  <a:schemeClr val="accent4"/>
                </a:solidFill>
              </a:rPr>
            </a:br>
            <a:r>
              <a:rPr lang="en-US" sz="4000" dirty="0">
                <a:solidFill>
                  <a:schemeClr val="accent4"/>
                </a:solidFill>
              </a:rPr>
              <a:t>leading OEMs </a:t>
            </a:r>
            <a:br>
              <a:rPr lang="en-US" sz="4000" dirty="0">
                <a:solidFill>
                  <a:schemeClr val="accent4"/>
                </a:solidFill>
              </a:rPr>
            </a:br>
            <a:r>
              <a:rPr lang="en-US" sz="4000" dirty="0">
                <a:solidFill>
                  <a:schemeClr val="accent4"/>
                </a:solidFill>
              </a:rPr>
              <a:t>from multiple locations</a:t>
            </a:r>
          </a:p>
        </p:txBody>
      </p:sp>
      <p:sp>
        <p:nvSpPr>
          <p:cNvPr id="56" name="Subtitle 2">
            <a:extLst>
              <a:ext uri="{FF2B5EF4-FFF2-40B4-BE49-F238E27FC236}">
                <a16:creationId xmlns:a16="http://schemas.microsoft.com/office/drawing/2014/main" id="{29D35FD5-6789-053A-D082-81674740C01A}"/>
              </a:ext>
            </a:extLst>
          </p:cNvPr>
          <p:cNvSpPr txBox="1">
            <a:spLocks/>
          </p:cNvSpPr>
          <p:nvPr/>
        </p:nvSpPr>
        <p:spPr>
          <a:xfrm>
            <a:off x="654380" y="3662375"/>
            <a:ext cx="2278081" cy="9165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Wingdings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Broken </a:t>
            </a:r>
            <a:br>
              <a:rPr lang="en-US" b="1" dirty="0"/>
            </a:br>
            <a:r>
              <a:rPr lang="en-US" b="1" dirty="0"/>
              <a:t>Arrow</a:t>
            </a:r>
          </a:p>
        </p:txBody>
      </p:sp>
      <p:sp>
        <p:nvSpPr>
          <p:cNvPr id="57" name="Subtitle 2">
            <a:extLst>
              <a:ext uri="{FF2B5EF4-FFF2-40B4-BE49-F238E27FC236}">
                <a16:creationId xmlns:a16="http://schemas.microsoft.com/office/drawing/2014/main" id="{DE7A2E94-079C-EAF3-8C7A-C67D9E86B980}"/>
              </a:ext>
            </a:extLst>
          </p:cNvPr>
          <p:cNvSpPr txBox="1">
            <a:spLocks/>
          </p:cNvSpPr>
          <p:nvPr/>
        </p:nvSpPr>
        <p:spPr>
          <a:xfrm>
            <a:off x="3304275" y="3772597"/>
            <a:ext cx="1943594" cy="5930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Wingdings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/>
              <a:t>Owasso</a:t>
            </a:r>
          </a:p>
        </p:txBody>
      </p:sp>
      <p:sp>
        <p:nvSpPr>
          <p:cNvPr id="58" name="Subtitle 2">
            <a:extLst>
              <a:ext uri="{FF2B5EF4-FFF2-40B4-BE49-F238E27FC236}">
                <a16:creationId xmlns:a16="http://schemas.microsoft.com/office/drawing/2014/main" id="{A568C3A3-F6B8-4BC6-03A1-F9894CA5A7AA}"/>
              </a:ext>
            </a:extLst>
          </p:cNvPr>
          <p:cNvSpPr txBox="1">
            <a:spLocks/>
          </p:cNvSpPr>
          <p:nvPr/>
        </p:nvSpPr>
        <p:spPr>
          <a:xfrm>
            <a:off x="5344601" y="3772598"/>
            <a:ext cx="1943594" cy="5930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Wingdings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/>
              <a:t>Newburyport</a:t>
            </a:r>
          </a:p>
        </p:txBody>
      </p:sp>
      <p:sp>
        <p:nvSpPr>
          <p:cNvPr id="59" name="Subtitle 2">
            <a:extLst>
              <a:ext uri="{FF2B5EF4-FFF2-40B4-BE49-F238E27FC236}">
                <a16:creationId xmlns:a16="http://schemas.microsoft.com/office/drawing/2014/main" id="{58B1A115-8276-9777-3C7E-9E44B05F66E5}"/>
              </a:ext>
            </a:extLst>
          </p:cNvPr>
          <p:cNvSpPr txBox="1">
            <a:spLocks/>
          </p:cNvSpPr>
          <p:nvPr/>
        </p:nvSpPr>
        <p:spPr>
          <a:xfrm>
            <a:off x="7490984" y="3683479"/>
            <a:ext cx="2426524" cy="108277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Wingdings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err="1"/>
              <a:t>Jurong</a:t>
            </a:r>
            <a:r>
              <a:rPr lang="en-US" b="1" dirty="0"/>
              <a:t> </a:t>
            </a:r>
            <a:br>
              <a:rPr lang="en-US" b="1" dirty="0"/>
            </a:br>
            <a:r>
              <a:rPr lang="en-US" b="1" dirty="0"/>
              <a:t>Town</a:t>
            </a:r>
          </a:p>
        </p:txBody>
      </p:sp>
      <p:sp>
        <p:nvSpPr>
          <p:cNvPr id="60" name="Subtitle 2">
            <a:extLst>
              <a:ext uri="{FF2B5EF4-FFF2-40B4-BE49-F238E27FC236}">
                <a16:creationId xmlns:a16="http://schemas.microsoft.com/office/drawing/2014/main" id="{F2BBAC22-43AA-E32D-1467-8A44F45C0E9D}"/>
              </a:ext>
            </a:extLst>
          </p:cNvPr>
          <p:cNvSpPr txBox="1">
            <a:spLocks/>
          </p:cNvSpPr>
          <p:nvPr/>
        </p:nvSpPr>
        <p:spPr>
          <a:xfrm>
            <a:off x="1155938" y="4365696"/>
            <a:ext cx="1563584" cy="7265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Wingdings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accent4"/>
                </a:solidFill>
              </a:rPr>
              <a:t>OK, USA</a:t>
            </a:r>
          </a:p>
        </p:txBody>
      </p:sp>
      <p:sp>
        <p:nvSpPr>
          <p:cNvPr id="61" name="Subtitle 2">
            <a:extLst>
              <a:ext uri="{FF2B5EF4-FFF2-40B4-BE49-F238E27FC236}">
                <a16:creationId xmlns:a16="http://schemas.microsoft.com/office/drawing/2014/main" id="{C21127DB-EF46-9ED5-E73B-E85E6194BA43}"/>
              </a:ext>
            </a:extLst>
          </p:cNvPr>
          <p:cNvSpPr txBox="1">
            <a:spLocks/>
          </p:cNvSpPr>
          <p:nvPr/>
        </p:nvSpPr>
        <p:spPr>
          <a:xfrm>
            <a:off x="3249689" y="4117945"/>
            <a:ext cx="1563584" cy="7265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Wingdings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accent4"/>
                </a:solidFill>
              </a:rPr>
              <a:t>OK, USA</a:t>
            </a:r>
          </a:p>
        </p:txBody>
      </p:sp>
      <p:sp>
        <p:nvSpPr>
          <p:cNvPr id="62" name="Subtitle 2">
            <a:extLst>
              <a:ext uri="{FF2B5EF4-FFF2-40B4-BE49-F238E27FC236}">
                <a16:creationId xmlns:a16="http://schemas.microsoft.com/office/drawing/2014/main" id="{6704D6DC-F2C7-C194-E59D-43595370049E}"/>
              </a:ext>
            </a:extLst>
          </p:cNvPr>
          <p:cNvSpPr txBox="1">
            <a:spLocks/>
          </p:cNvSpPr>
          <p:nvPr/>
        </p:nvSpPr>
        <p:spPr>
          <a:xfrm>
            <a:off x="5547390" y="4152510"/>
            <a:ext cx="1563584" cy="7265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Wingdings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accent4"/>
                </a:solidFill>
              </a:rPr>
              <a:t>MA, USA</a:t>
            </a:r>
          </a:p>
        </p:txBody>
      </p:sp>
      <p:sp>
        <p:nvSpPr>
          <p:cNvPr id="63" name="Subtitle 2">
            <a:extLst>
              <a:ext uri="{FF2B5EF4-FFF2-40B4-BE49-F238E27FC236}">
                <a16:creationId xmlns:a16="http://schemas.microsoft.com/office/drawing/2014/main" id="{75C72F20-84D9-9919-EE55-F121314F910F}"/>
              </a:ext>
            </a:extLst>
          </p:cNvPr>
          <p:cNvSpPr txBox="1">
            <a:spLocks/>
          </p:cNvSpPr>
          <p:nvPr/>
        </p:nvSpPr>
        <p:spPr>
          <a:xfrm>
            <a:off x="7967726" y="4371811"/>
            <a:ext cx="1563584" cy="7265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Wingdings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accent4"/>
                </a:solidFill>
              </a:rPr>
              <a:t>Singapore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16152D47-273D-1338-60E8-C07C95C88CA8}"/>
              </a:ext>
            </a:extLst>
          </p:cNvPr>
          <p:cNvCxnSpPr/>
          <p:nvPr/>
        </p:nvCxnSpPr>
        <p:spPr>
          <a:xfrm>
            <a:off x="831272" y="3797646"/>
            <a:ext cx="0" cy="3042541"/>
          </a:xfrm>
          <a:prstGeom prst="line">
            <a:avLst/>
          </a:prstGeom>
          <a:ln w="19050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5B152CAC-7256-5650-D55C-646E2C96B951}"/>
              </a:ext>
            </a:extLst>
          </p:cNvPr>
          <p:cNvCxnSpPr/>
          <p:nvPr/>
        </p:nvCxnSpPr>
        <p:spPr>
          <a:xfrm>
            <a:off x="2944758" y="3797646"/>
            <a:ext cx="0" cy="3042541"/>
          </a:xfrm>
          <a:prstGeom prst="line">
            <a:avLst/>
          </a:prstGeom>
          <a:ln w="19050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E314C177-FA40-BFA2-5880-677EC367FB3E}"/>
              </a:ext>
            </a:extLst>
          </p:cNvPr>
          <p:cNvCxnSpPr/>
          <p:nvPr/>
        </p:nvCxnSpPr>
        <p:spPr>
          <a:xfrm>
            <a:off x="5018984" y="3781713"/>
            <a:ext cx="0" cy="3042541"/>
          </a:xfrm>
          <a:prstGeom prst="line">
            <a:avLst/>
          </a:prstGeom>
          <a:ln w="19050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01C4EEDB-55FF-6CB4-E367-D5B0D47099A5}"/>
              </a:ext>
            </a:extLst>
          </p:cNvPr>
          <p:cNvCxnSpPr/>
          <p:nvPr/>
        </p:nvCxnSpPr>
        <p:spPr>
          <a:xfrm>
            <a:off x="7568972" y="3732550"/>
            <a:ext cx="0" cy="3042541"/>
          </a:xfrm>
          <a:prstGeom prst="line">
            <a:avLst/>
          </a:prstGeom>
          <a:ln w="19050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Subtitle 2">
            <a:extLst>
              <a:ext uri="{FF2B5EF4-FFF2-40B4-BE49-F238E27FC236}">
                <a16:creationId xmlns:a16="http://schemas.microsoft.com/office/drawing/2014/main" id="{9B7D0F47-CDBF-551F-DC36-8804918806F5}"/>
              </a:ext>
            </a:extLst>
          </p:cNvPr>
          <p:cNvSpPr txBox="1">
            <a:spLocks/>
          </p:cNvSpPr>
          <p:nvPr/>
        </p:nvSpPr>
        <p:spPr>
          <a:xfrm>
            <a:off x="962603" y="4714645"/>
            <a:ext cx="1991082" cy="7188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Wingdings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accent3"/>
                </a:solidFill>
              </a:rPr>
              <a:t>Headquarters</a:t>
            </a:r>
          </a:p>
        </p:txBody>
      </p:sp>
      <p:sp>
        <p:nvSpPr>
          <p:cNvPr id="69" name="Subtitle 2">
            <a:extLst>
              <a:ext uri="{FF2B5EF4-FFF2-40B4-BE49-F238E27FC236}">
                <a16:creationId xmlns:a16="http://schemas.microsoft.com/office/drawing/2014/main" id="{150FBA89-0F27-130A-9B95-8D0E54EA2199}"/>
              </a:ext>
            </a:extLst>
          </p:cNvPr>
          <p:cNvSpPr txBox="1">
            <a:spLocks/>
          </p:cNvSpPr>
          <p:nvPr/>
        </p:nvSpPr>
        <p:spPr>
          <a:xfrm>
            <a:off x="10472410" y="3691102"/>
            <a:ext cx="1943594" cy="5930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Wingdings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/>
              <a:t>Johor</a:t>
            </a:r>
          </a:p>
        </p:txBody>
      </p:sp>
      <p:sp>
        <p:nvSpPr>
          <p:cNvPr id="70" name="Subtitle 2">
            <a:extLst>
              <a:ext uri="{FF2B5EF4-FFF2-40B4-BE49-F238E27FC236}">
                <a16:creationId xmlns:a16="http://schemas.microsoft.com/office/drawing/2014/main" id="{298B70B9-92B8-C5CD-0B85-E1C60118C7EE}"/>
              </a:ext>
            </a:extLst>
          </p:cNvPr>
          <p:cNvSpPr txBox="1">
            <a:spLocks/>
          </p:cNvSpPr>
          <p:nvPr/>
        </p:nvSpPr>
        <p:spPr>
          <a:xfrm>
            <a:off x="10302249" y="4069146"/>
            <a:ext cx="1563584" cy="7265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Wingdings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accent4"/>
                </a:solidFill>
              </a:rPr>
              <a:t>Malaysia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171A62F2-812D-FE56-9E73-8349D43ED673}"/>
              </a:ext>
            </a:extLst>
          </p:cNvPr>
          <p:cNvCxnSpPr/>
          <p:nvPr/>
        </p:nvCxnSpPr>
        <p:spPr>
          <a:xfrm>
            <a:off x="9892932" y="3732549"/>
            <a:ext cx="0" cy="3042541"/>
          </a:xfrm>
          <a:prstGeom prst="line">
            <a:avLst/>
          </a:prstGeom>
          <a:ln w="19050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Picture 71">
            <a:extLst>
              <a:ext uri="{FF2B5EF4-FFF2-40B4-BE49-F238E27FC236}">
                <a16:creationId xmlns:a16="http://schemas.microsoft.com/office/drawing/2014/main" id="{5A13B5C7-1749-EBDC-EF04-A3ADCB2215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122991" y="-981372"/>
            <a:ext cx="5943600" cy="5943600"/>
          </a:xfrm>
          <a:prstGeom prst="rect">
            <a:avLst/>
          </a:prstGeom>
        </p:spPr>
      </p:pic>
      <p:pic>
        <p:nvPicPr>
          <p:cNvPr id="73" name="Picture 72" descr="A picture containing text, sky, road, outdoor&#10;&#10;Description automatically generated">
            <a:extLst>
              <a:ext uri="{FF2B5EF4-FFF2-40B4-BE49-F238E27FC236}">
                <a16:creationId xmlns:a16="http://schemas.microsoft.com/office/drawing/2014/main" id="{C37840EB-51BD-9C54-6C4B-CBDB868CE60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125" y="5433519"/>
            <a:ext cx="1787769" cy="1005620"/>
          </a:xfrm>
          <a:prstGeom prst="rect">
            <a:avLst/>
          </a:prstGeom>
        </p:spPr>
      </p:pic>
      <p:pic>
        <p:nvPicPr>
          <p:cNvPr id="74" name="Picture 73" descr="A white building with a tree in front of it&#10;&#10;Description automatically generated with medium confidence">
            <a:extLst>
              <a:ext uri="{FF2B5EF4-FFF2-40B4-BE49-F238E27FC236}">
                <a16:creationId xmlns:a16="http://schemas.microsoft.com/office/drawing/2014/main" id="{916CCDC8-0F15-E03B-E8F3-0057A636EA1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1549" y="5433519"/>
            <a:ext cx="1793341" cy="1050267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42CA65AA-1A73-0076-2FC9-C0E0D4E171E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271" y="114525"/>
            <a:ext cx="2554306" cy="911448"/>
          </a:xfrm>
          <a:prstGeom prst="rect">
            <a:avLst/>
          </a:prstGeom>
        </p:spPr>
      </p:pic>
      <p:pic>
        <p:nvPicPr>
          <p:cNvPr id="76" name="Picture 75" descr="A parking lot with cars and a building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CED67505-E52C-B76C-ED89-03E3D6CB37A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8407" y="5568791"/>
            <a:ext cx="2252526" cy="779721"/>
          </a:xfrm>
          <a:prstGeom prst="rect">
            <a:avLst/>
          </a:prstGeom>
        </p:spPr>
      </p:pic>
      <p:pic>
        <p:nvPicPr>
          <p:cNvPr id="77" name="Picture 76" descr="A building with a parking lot&#10;&#10;Description automatically generated with low confidence">
            <a:extLst>
              <a:ext uri="{FF2B5EF4-FFF2-40B4-BE49-F238E27FC236}">
                <a16:creationId xmlns:a16="http://schemas.microsoft.com/office/drawing/2014/main" id="{8B5A79A4-270C-5A60-13F3-989E1FC712E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8931" y="5354228"/>
            <a:ext cx="1736926" cy="1218261"/>
          </a:xfrm>
          <a:prstGeom prst="rect">
            <a:avLst/>
          </a:prstGeom>
        </p:spPr>
      </p:pic>
      <p:pic>
        <p:nvPicPr>
          <p:cNvPr id="78" name="Picture 77" descr="A white car parked outside a building&#10;&#10;Description automatically generated with medium confidence">
            <a:extLst>
              <a:ext uri="{FF2B5EF4-FFF2-40B4-BE49-F238E27FC236}">
                <a16:creationId xmlns:a16="http://schemas.microsoft.com/office/drawing/2014/main" id="{17D80D21-4A54-AEF1-43CB-896052F41B6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7558" y="5241288"/>
            <a:ext cx="1912966" cy="143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4583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79D377B-157E-014E-B830-1AD35373F9AB}"/>
              </a:ext>
            </a:extLst>
          </p:cNvPr>
          <p:cNvSpPr/>
          <p:nvPr/>
        </p:nvSpPr>
        <p:spPr>
          <a:xfrm>
            <a:off x="0" y="0"/>
            <a:ext cx="12192000" cy="261567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BF6082-B0E5-F240-ABE7-BCAB8AA1B45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549" y="467563"/>
            <a:ext cx="3817917" cy="13623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436007-DAE1-D34A-94B4-E73EAC995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75" y="1571536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Broken Arrow, OK - </a:t>
            </a:r>
            <a:r>
              <a:rPr lang="en-US" dirty="0">
                <a:solidFill>
                  <a:schemeClr val="bg1"/>
                </a:solidFill>
              </a:rPr>
              <a:t>Headquarters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0BC4EA7-C3D1-F743-90BD-47B1C502A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75" y="2901425"/>
            <a:ext cx="10515600" cy="4351338"/>
          </a:xfrm>
        </p:spPr>
        <p:txBody>
          <a:bodyPr/>
          <a:lstStyle/>
          <a:p>
            <a:r>
              <a:rPr lang="en-US" dirty="0"/>
              <a:t>New facility: 97,000 sq. ft on a 7-acre campus</a:t>
            </a:r>
          </a:p>
          <a:p>
            <a:r>
              <a:rPr lang="en-US" dirty="0"/>
              <a:t>Capabilities:</a:t>
            </a:r>
          </a:p>
          <a:p>
            <a:pPr lvl="1"/>
            <a:r>
              <a:rPr lang="en-US" dirty="0"/>
              <a:t>Custom Compounding</a:t>
            </a:r>
          </a:p>
          <a:p>
            <a:pPr lvl="1"/>
            <a:r>
              <a:rPr lang="en-US" dirty="0"/>
              <a:t>Over/Insert Molding</a:t>
            </a:r>
          </a:p>
          <a:p>
            <a:pPr lvl="1"/>
            <a:r>
              <a:rPr lang="en-US" dirty="0"/>
              <a:t>Compression Molding</a:t>
            </a:r>
          </a:p>
          <a:p>
            <a:pPr lvl="1"/>
            <a:r>
              <a:rPr lang="en-US" dirty="0"/>
              <a:t> Transfer Molding</a:t>
            </a:r>
          </a:p>
          <a:p>
            <a:pPr lvl="1"/>
            <a:r>
              <a:rPr lang="en-US" dirty="0"/>
              <a:t>Sub-Assembly</a:t>
            </a:r>
          </a:p>
          <a:p>
            <a:pPr lvl="1"/>
            <a:r>
              <a:rPr lang="en-US" dirty="0"/>
              <a:t>ISO 7 Cleanroom </a:t>
            </a:r>
          </a:p>
          <a:p>
            <a:pPr lvl="1"/>
            <a:endParaRPr lang="en-US" dirty="0"/>
          </a:p>
        </p:txBody>
      </p:sp>
      <p:pic>
        <p:nvPicPr>
          <p:cNvPr id="13" name="Picture 12" descr="A picture containing text, sky, road, outdoor&#10;&#10;Description automatically generated">
            <a:extLst>
              <a:ext uri="{FF2B5EF4-FFF2-40B4-BE49-F238E27FC236}">
                <a16:creationId xmlns:a16="http://schemas.microsoft.com/office/drawing/2014/main" id="{3BB1B7EC-7BA2-ED48-B8A6-12F0E6B577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3572" y="3874992"/>
            <a:ext cx="5018567" cy="282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020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79D377B-157E-014E-B830-1AD35373F9AB}"/>
              </a:ext>
            </a:extLst>
          </p:cNvPr>
          <p:cNvSpPr/>
          <p:nvPr/>
        </p:nvSpPr>
        <p:spPr>
          <a:xfrm>
            <a:off x="0" y="0"/>
            <a:ext cx="12192000" cy="261567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BF6082-B0E5-F240-ABE7-BCAB8AA1B45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549" y="467563"/>
            <a:ext cx="3817917" cy="13623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436007-DAE1-D34A-94B4-E73EAC995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75" y="1571536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Owasso, OK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0BC4EA7-C3D1-F743-90BD-47B1C502A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75" y="2749025"/>
            <a:ext cx="10515600" cy="4351338"/>
          </a:xfrm>
        </p:spPr>
        <p:txBody>
          <a:bodyPr/>
          <a:lstStyle/>
          <a:p>
            <a:r>
              <a:rPr lang="en-US" dirty="0"/>
              <a:t>Current facility: 45,000 sq. ft</a:t>
            </a:r>
          </a:p>
          <a:p>
            <a:r>
              <a:rPr lang="en-US" dirty="0"/>
              <a:t>Capabilities:</a:t>
            </a:r>
          </a:p>
          <a:p>
            <a:pPr lvl="1"/>
            <a:r>
              <a:rPr lang="en-US" dirty="0"/>
              <a:t>Custom Compounding</a:t>
            </a:r>
          </a:p>
          <a:p>
            <a:pPr lvl="1"/>
            <a:r>
              <a:rPr lang="en-US" dirty="0"/>
              <a:t>Liquid Injection Molding</a:t>
            </a:r>
          </a:p>
          <a:p>
            <a:pPr lvl="1"/>
            <a:r>
              <a:rPr lang="en-US" dirty="0"/>
              <a:t>Over/ Insert Molding</a:t>
            </a:r>
          </a:p>
          <a:p>
            <a:pPr lvl="1"/>
            <a:r>
              <a:rPr lang="en-US" dirty="0"/>
              <a:t>Compression Molding</a:t>
            </a:r>
          </a:p>
          <a:p>
            <a:pPr lvl="1"/>
            <a:r>
              <a:rPr lang="en-US" dirty="0"/>
              <a:t>Transfer Molding</a:t>
            </a:r>
          </a:p>
          <a:p>
            <a:pPr lvl="1"/>
            <a:r>
              <a:rPr lang="en-US" dirty="0"/>
              <a:t>Conductive Rubber</a:t>
            </a:r>
          </a:p>
          <a:p>
            <a:pPr lvl="1"/>
            <a:r>
              <a:rPr lang="en-US" dirty="0"/>
              <a:t>Sub-Assembly</a:t>
            </a:r>
          </a:p>
          <a:p>
            <a:pPr lvl="1"/>
            <a:r>
              <a:rPr lang="en-US" dirty="0"/>
              <a:t>ISO 8 Cleanroom 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6" name="Picture 5" descr="A white building with a tree in front of it&#10;&#10;Description automatically generated with medium confidence">
            <a:extLst>
              <a:ext uri="{FF2B5EF4-FFF2-40B4-BE49-F238E27FC236}">
                <a16:creationId xmlns:a16="http://schemas.microsoft.com/office/drawing/2014/main" id="{ABCD11B9-1EBC-0741-A908-1C78C3A44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7386" y="3077091"/>
            <a:ext cx="5486400" cy="321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6531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79D377B-157E-014E-B830-1AD35373F9AB}"/>
              </a:ext>
            </a:extLst>
          </p:cNvPr>
          <p:cNvSpPr/>
          <p:nvPr/>
        </p:nvSpPr>
        <p:spPr>
          <a:xfrm>
            <a:off x="0" y="0"/>
            <a:ext cx="12192000" cy="261567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BF6082-B0E5-F240-ABE7-BCAB8AA1B45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549" y="467563"/>
            <a:ext cx="3817917" cy="13623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436007-DAE1-D34A-94B4-E73EAC995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75" y="1571536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Newburyport, MA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0BC4EA7-C3D1-F743-90BD-47B1C502A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75" y="2901425"/>
            <a:ext cx="10515600" cy="4351338"/>
          </a:xfrm>
        </p:spPr>
        <p:txBody>
          <a:bodyPr/>
          <a:lstStyle/>
          <a:p>
            <a:r>
              <a:rPr lang="en-US" dirty="0"/>
              <a:t>Current facility: 36,700 sq. ft</a:t>
            </a:r>
          </a:p>
          <a:p>
            <a:r>
              <a:rPr lang="en-US" dirty="0"/>
              <a:t>Capabilities:</a:t>
            </a:r>
          </a:p>
          <a:p>
            <a:pPr lvl="1"/>
            <a:r>
              <a:rPr lang="en-US" dirty="0"/>
              <a:t>TPE Molding</a:t>
            </a:r>
          </a:p>
          <a:p>
            <a:pPr lvl="1"/>
            <a:r>
              <a:rPr lang="en-US" dirty="0"/>
              <a:t>Engineering Plastic Injection Molding</a:t>
            </a:r>
          </a:p>
          <a:p>
            <a:pPr lvl="1"/>
            <a:r>
              <a:rPr lang="en-US" dirty="0"/>
              <a:t>Commodity Plastic Injection Molding</a:t>
            </a:r>
          </a:p>
          <a:p>
            <a:pPr lvl="1"/>
            <a:r>
              <a:rPr lang="en-US" dirty="0"/>
              <a:t>Over/Insert Molding</a:t>
            </a:r>
          </a:p>
          <a:p>
            <a:pPr lvl="1"/>
            <a:r>
              <a:rPr lang="en-US" dirty="0"/>
              <a:t>Two-Shot Molding</a:t>
            </a:r>
          </a:p>
          <a:p>
            <a:pPr lvl="1"/>
            <a:r>
              <a:rPr lang="en-US" dirty="0"/>
              <a:t>Hot Stamping</a:t>
            </a:r>
          </a:p>
          <a:p>
            <a:pPr lvl="1"/>
            <a:r>
              <a:rPr lang="en-US" dirty="0"/>
              <a:t>Sub-Assembly</a:t>
            </a:r>
          </a:p>
          <a:p>
            <a:pPr lvl="1"/>
            <a:endParaRPr lang="en-US" dirty="0"/>
          </a:p>
        </p:txBody>
      </p:sp>
      <p:pic>
        <p:nvPicPr>
          <p:cNvPr id="7" name="Picture 6" descr="A parking lot with cars and a building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6FDACC68-B5D5-7D44-ACEA-EE11823CF7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1060" y="3765703"/>
            <a:ext cx="5860097" cy="202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3177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79D377B-157E-014E-B830-1AD35373F9AB}"/>
              </a:ext>
            </a:extLst>
          </p:cNvPr>
          <p:cNvSpPr/>
          <p:nvPr/>
        </p:nvSpPr>
        <p:spPr>
          <a:xfrm>
            <a:off x="0" y="0"/>
            <a:ext cx="12192000" cy="261567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BF6082-B0E5-F240-ABE7-BCAB8AA1B45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549" y="467563"/>
            <a:ext cx="3817917" cy="13623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436007-DAE1-D34A-94B4-E73EAC995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75" y="1571536"/>
            <a:ext cx="10515600" cy="1325563"/>
          </a:xfrm>
        </p:spPr>
        <p:txBody>
          <a:bodyPr/>
          <a:lstStyle/>
          <a:p>
            <a:r>
              <a:rPr lang="en-US" dirty="0" err="1">
                <a:solidFill>
                  <a:schemeClr val="accent3"/>
                </a:solidFill>
              </a:rPr>
              <a:t>Juruong</a:t>
            </a:r>
            <a:r>
              <a:rPr lang="en-US" dirty="0">
                <a:solidFill>
                  <a:schemeClr val="accent3"/>
                </a:solidFill>
              </a:rPr>
              <a:t> Town, Singapore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0BC4EA7-C3D1-F743-90BD-47B1C502A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75" y="2773835"/>
            <a:ext cx="10515600" cy="4351338"/>
          </a:xfrm>
        </p:spPr>
        <p:txBody>
          <a:bodyPr>
            <a:normAutofit/>
          </a:bodyPr>
          <a:lstStyle/>
          <a:p>
            <a:r>
              <a:rPr lang="en-US" sz="2400" dirty="0"/>
              <a:t>Current facility: 10,000 sq. ft</a:t>
            </a:r>
          </a:p>
          <a:p>
            <a:r>
              <a:rPr lang="en-US" sz="2400" dirty="0"/>
              <a:t>Acquired location in 1989</a:t>
            </a:r>
          </a:p>
          <a:p>
            <a:r>
              <a:rPr lang="en-US" sz="2400" dirty="0"/>
              <a:t>Capabilities:</a:t>
            </a:r>
          </a:p>
          <a:p>
            <a:pPr lvl="1"/>
            <a:r>
              <a:rPr lang="en-US" dirty="0"/>
              <a:t>Custom Compounding</a:t>
            </a:r>
          </a:p>
          <a:p>
            <a:pPr lvl="1"/>
            <a:r>
              <a:rPr lang="en-US" dirty="0"/>
              <a:t>Over/ Insert Molding</a:t>
            </a:r>
          </a:p>
          <a:p>
            <a:pPr lvl="1"/>
            <a:r>
              <a:rPr lang="en-US" dirty="0"/>
              <a:t>Liquid Injection Molding </a:t>
            </a:r>
          </a:p>
          <a:p>
            <a:pPr lvl="1"/>
            <a:r>
              <a:rPr lang="en-US" dirty="0"/>
              <a:t>Compression Molding</a:t>
            </a:r>
          </a:p>
          <a:p>
            <a:pPr lvl="1"/>
            <a:r>
              <a:rPr lang="en-US" dirty="0"/>
              <a:t>Transfer Molding</a:t>
            </a:r>
          </a:p>
          <a:p>
            <a:pPr lvl="1"/>
            <a:r>
              <a:rPr lang="en-US" dirty="0"/>
              <a:t>Sub-Assembly</a:t>
            </a:r>
          </a:p>
          <a:p>
            <a:pPr lvl="1"/>
            <a:r>
              <a:rPr lang="en-US" dirty="0"/>
              <a:t>ISO 8 Cleanroom</a:t>
            </a:r>
          </a:p>
          <a:p>
            <a:pPr lvl="1"/>
            <a:endParaRPr lang="en-US" dirty="0"/>
          </a:p>
        </p:txBody>
      </p:sp>
      <p:pic>
        <p:nvPicPr>
          <p:cNvPr id="7" name="Picture 6" descr="A building with a parking lot&#10;&#10;Description automatically generated with low confidence">
            <a:extLst>
              <a:ext uri="{FF2B5EF4-FFF2-40B4-BE49-F238E27FC236}">
                <a16:creationId xmlns:a16="http://schemas.microsoft.com/office/drawing/2014/main" id="{806B18E6-159B-AD48-8448-8D32EE37C1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652" y="3010981"/>
            <a:ext cx="4770474" cy="334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4190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79D377B-157E-014E-B830-1AD35373F9AB}"/>
              </a:ext>
            </a:extLst>
          </p:cNvPr>
          <p:cNvSpPr/>
          <p:nvPr/>
        </p:nvSpPr>
        <p:spPr>
          <a:xfrm>
            <a:off x="0" y="0"/>
            <a:ext cx="12192000" cy="261567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BF6082-B0E5-F240-ABE7-BCAB8AA1B45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549" y="467563"/>
            <a:ext cx="3817917" cy="13623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436007-DAE1-D34A-94B4-E73EAC995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75" y="1571536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Johor, Malaysia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0BC4EA7-C3D1-F743-90BD-47B1C502A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75" y="2773835"/>
            <a:ext cx="10515600" cy="4351338"/>
          </a:xfrm>
        </p:spPr>
        <p:txBody>
          <a:bodyPr/>
          <a:lstStyle/>
          <a:p>
            <a:r>
              <a:rPr lang="en-US" dirty="0"/>
              <a:t>Current facility: 26,000 sq. ft</a:t>
            </a:r>
          </a:p>
          <a:p>
            <a:r>
              <a:rPr lang="en-US" dirty="0"/>
              <a:t>Capabilities:</a:t>
            </a:r>
          </a:p>
          <a:p>
            <a:pPr lvl="1"/>
            <a:r>
              <a:rPr lang="en-US" dirty="0"/>
              <a:t>Custom Compounding</a:t>
            </a:r>
          </a:p>
          <a:p>
            <a:pPr lvl="1"/>
            <a:r>
              <a:rPr lang="en-US" dirty="0"/>
              <a:t>Over/ Insert Molding</a:t>
            </a:r>
          </a:p>
          <a:p>
            <a:pPr lvl="1"/>
            <a:r>
              <a:rPr lang="en-US" dirty="0"/>
              <a:t>Compression Molding</a:t>
            </a:r>
          </a:p>
          <a:p>
            <a:pPr lvl="1"/>
            <a:r>
              <a:rPr lang="en-US" dirty="0"/>
              <a:t>Transfer Molding</a:t>
            </a:r>
          </a:p>
          <a:p>
            <a:pPr lvl="1"/>
            <a:r>
              <a:rPr lang="en-US" dirty="0"/>
              <a:t>Sub-Assembly</a:t>
            </a:r>
          </a:p>
          <a:p>
            <a:pPr lvl="1"/>
            <a:endParaRPr lang="en-US" dirty="0"/>
          </a:p>
        </p:txBody>
      </p:sp>
      <p:pic>
        <p:nvPicPr>
          <p:cNvPr id="6" name="Picture 5" descr="A white car parked outside a building&#10;&#10;Description automatically generated with medium confidence">
            <a:extLst>
              <a:ext uri="{FF2B5EF4-FFF2-40B4-BE49-F238E27FC236}">
                <a16:creationId xmlns:a16="http://schemas.microsoft.com/office/drawing/2014/main" id="{BE77D140-3145-6D49-9AB8-FC3E57CCB4F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2061" y="2921325"/>
            <a:ext cx="4685414" cy="3514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3361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DaPro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FF6805"/>
      </a:accent3>
      <a:accent4>
        <a:srgbClr val="808080"/>
      </a:accent4>
      <a:accent5>
        <a:srgbClr val="2971C8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23618</TotalTime>
  <Words>708</Words>
  <Application>Microsoft Macintosh PowerPoint</Application>
  <PresentationFormat>Widescreen</PresentationFormat>
  <Paragraphs>183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Microsoft Sans Serif</vt:lpstr>
      <vt:lpstr>Wingdings</vt:lpstr>
      <vt:lpstr>Office Theme</vt:lpstr>
      <vt:lpstr>High-precision,  custom molded rubber  and plastic parts</vt:lpstr>
      <vt:lpstr>PowerPoint Presentation</vt:lpstr>
      <vt:lpstr>PowerPoint Presentation</vt:lpstr>
      <vt:lpstr>Supporting the world’s  leading OEMs  from multiple locations</vt:lpstr>
      <vt:lpstr>Broken Arrow, OK - Headquarters</vt:lpstr>
      <vt:lpstr>Owasso, OK</vt:lpstr>
      <vt:lpstr>Newburyport, MA</vt:lpstr>
      <vt:lpstr>Juruong Town, Singapore</vt:lpstr>
      <vt:lpstr>Johor, Malaysia</vt:lpstr>
      <vt:lpstr>Our parts have been  shipped to 50 countries —  and outer space</vt:lpstr>
      <vt:lpstr>Serving wherever there is a need for high-quality, precision parts</vt:lpstr>
      <vt:lpstr>PowerPoint Presentation</vt:lpstr>
      <vt:lpstr>PowerPoint Presentation</vt:lpstr>
      <vt:lpstr>The Process</vt:lpstr>
      <vt:lpstr>Rubber</vt:lpstr>
      <vt:lpstr>Plastic</vt:lpstr>
      <vt:lpstr>The Da/Pro Difference</vt:lpstr>
      <vt:lpstr>PowerPoint Presentation</vt:lpstr>
      <vt:lpstr>PowerPoint Presentation</vt:lpstr>
      <vt:lpstr>We do our part — so your parts can do theirs</vt:lpstr>
      <vt:lpstr>We formulate quality</vt:lpstr>
      <vt:lpstr>PowerPoint Presentation</vt:lpstr>
      <vt:lpstr>Sample of Rubber Compounds</vt:lpstr>
      <vt:lpstr>Sample of Plastic Compounds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Station8 Test</dc:creator>
  <cp:lastModifiedBy>Da/Pro Rubber, Inc.</cp:lastModifiedBy>
  <cp:revision>95</cp:revision>
  <dcterms:created xsi:type="dcterms:W3CDTF">2017-10-26T15:50:49Z</dcterms:created>
  <dcterms:modified xsi:type="dcterms:W3CDTF">2023-01-16T22:41:48Z</dcterms:modified>
</cp:coreProperties>
</file>